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5431" r:id="rId1"/>
    <p:sldMasterId id="2147485382" r:id="rId2"/>
  </p:sldMasterIdLst>
  <p:notesMasterIdLst>
    <p:notesMasterId r:id="rId28"/>
  </p:notesMasterIdLst>
  <p:handoutMasterIdLst>
    <p:handoutMasterId r:id="rId29"/>
  </p:handoutMasterIdLst>
  <p:sldIdLst>
    <p:sldId id="345" r:id="rId3"/>
    <p:sldId id="368" r:id="rId4"/>
    <p:sldId id="305" r:id="rId5"/>
    <p:sldId id="352" r:id="rId6"/>
    <p:sldId id="353" r:id="rId7"/>
    <p:sldId id="354" r:id="rId8"/>
    <p:sldId id="346" r:id="rId9"/>
    <p:sldId id="355" r:id="rId10"/>
    <p:sldId id="356" r:id="rId11"/>
    <p:sldId id="347" r:id="rId12"/>
    <p:sldId id="360" r:id="rId13"/>
    <p:sldId id="357" r:id="rId14"/>
    <p:sldId id="358" r:id="rId15"/>
    <p:sldId id="359" r:id="rId16"/>
    <p:sldId id="348" r:id="rId17"/>
    <p:sldId id="361" r:id="rId18"/>
    <p:sldId id="362" r:id="rId19"/>
    <p:sldId id="363" r:id="rId20"/>
    <p:sldId id="364" r:id="rId21"/>
    <p:sldId id="365" r:id="rId22"/>
    <p:sldId id="350" r:id="rId23"/>
    <p:sldId id="351" r:id="rId24"/>
    <p:sldId id="366" r:id="rId25"/>
    <p:sldId id="367" r:id="rId26"/>
    <p:sldId id="369" r:id="rId27"/>
  </p:sldIdLst>
  <p:sldSz cx="10080625" cy="7559675"/>
  <p:notesSz cx="6794500" cy="9906000"/>
  <p:embeddedFontLst>
    <p:embeddedFont>
      <p:font typeface="Deutsche Bank Text" panose="020B0604020202020204" charset="0"/>
      <p:regular r:id="rId30"/>
      <p:italic r:id="rId31"/>
    </p:embeddedFont>
  </p:embeddedFontLst>
  <p:defaultTextStyle>
    <a:defPPr>
      <a:defRPr lang="de-DE"/>
    </a:defPPr>
    <a:lvl1pPr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503190" indent="-4603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1007967" indent="-9365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512745" indent="-14127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2017521" indent="-188896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83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39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96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52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9256D"/>
    <a:srgbClr val="18246A"/>
    <a:srgbClr val="1B1D5F"/>
    <a:srgbClr val="202272"/>
    <a:srgbClr val="23257B"/>
    <a:srgbClr val="671E75"/>
    <a:srgbClr val="E1F5FA"/>
    <a:srgbClr val="CCEDF9"/>
    <a:srgbClr val="1E2A78"/>
    <a:srgbClr val="121D6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412" autoAdjust="0"/>
  </p:normalViewPr>
  <p:slideViewPr>
    <p:cSldViewPr snapToGrid="0" snapToObjects="1" showGuides="1">
      <p:cViewPr varScale="1">
        <p:scale>
          <a:sx n="82" d="100"/>
          <a:sy n="82" d="100"/>
        </p:scale>
        <p:origin x="217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5" d="100"/>
          <a:sy n="115" d="100"/>
        </p:scale>
        <p:origin x="5491" y="58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9BAC376-ACF6-4037-8F33-4FBF19ACBAFA}" type="datetime1">
              <a:rPr lang="en-US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6/18/2025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938E28-B09B-447E-BCAC-DE51036E3ED3}" type="slidenum">
              <a:rPr lang="en-GB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‹#›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513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43EBB1D3-38BD-4B0D-B98C-370541E46E48}" type="datetime1">
              <a:rPr lang="en-US" smtClean="0"/>
              <a:pPr>
                <a:defRPr/>
              </a:pPr>
              <a:t>6/18/2025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8564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ＭＳ Ｐゴシック" pitchFamily="-106" charset="-128"/>
      </a:defRPr>
    </a:lvl1pPr>
    <a:lvl2pPr marL="457156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2pPr>
    <a:lvl3pPr marL="914313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3pPr>
    <a:lvl4pPr marL="1371469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4pPr>
    <a:lvl5pPr marL="1828627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5pPr>
    <a:lvl6pPr marL="2285783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39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096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252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78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0" dirty="0"/>
              <a:t>By default, data written inside a Docker container is ephemeral — it disappears when the container stops or is removed.</a:t>
            </a:r>
          </a:p>
          <a:p>
            <a:r>
              <a:rPr lang="en-US" sz="1050" dirty="0"/>
              <a:t>This becomes a problem for stateful applications like databases, logs, or user-uploaded files.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45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86656-A9AD-D78F-0427-DE6543DB5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49C8DC2-FA02-286B-3DB9-2A9538369C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06A361D-C905-7193-A28D-5F76A81A6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06B76C-63DB-795B-06F7-8A1DF4910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08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F584A-66B7-D3A3-D27E-B2DADDA77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7A918A-14B7-137B-8D56-EA5C5735C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5E9BFCB-A646-6A1E-6781-83629C2A6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E48D6F-AB30-E387-5B1F-9780214AD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859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8B671-64B6-C32B-2048-5CC48EC78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CD626EA-0B49-A555-A811-F442F4C8AF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E772ED6-C610-A750-6B92-0553A47CD9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277D8E-CEC2-7A69-FDC7-CF5865A8C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373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DA69E-FDF4-8344-543F-79752A035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594CFA3-1A6B-A21C-3445-916F0A64E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51EFE37-E5B4-7967-2BBF-F5FA7D790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E204BE-9441-AB5F-2EAC-8BAE337CA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0590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Docker provides isolation, containers still share the </a:t>
            </a:r>
            <a:r>
              <a:rPr lang="en-US" b="1" dirty="0"/>
              <a:t>host kernel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 misconfigured container can lead to:</a:t>
            </a:r>
          </a:p>
          <a:p>
            <a:r>
              <a:rPr lang="en-US" dirty="0"/>
              <a:t>Host access</a:t>
            </a:r>
          </a:p>
          <a:p>
            <a:r>
              <a:rPr lang="en-US" dirty="0"/>
              <a:t>Data leaks</a:t>
            </a:r>
          </a:p>
          <a:p>
            <a:r>
              <a:rPr lang="en-US" dirty="0"/>
              <a:t>Vulnerabilities in production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79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Riff, Blau, Natur enthält.&#10;&#10;Automatisch generierte Beschreibung">
            <a:extLst>
              <a:ext uri="{FF2B5EF4-FFF2-40B4-BE49-F238E27FC236}">
                <a16:creationId xmlns:a16="http://schemas.microsoft.com/office/drawing/2014/main" id="{464997F2-9B9D-6DD3-A108-26726DA02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0080625" cy="7564344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7D5582B9-A14B-4A21-8DF9-86F8C3E76015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2811098-3698-4FDF-AA92-9463B68235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F98DE-A1FB-4777-A6D7-53EE7B7D4A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98177C-F289-4DAD-8522-AE91DC3A4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32" name="Freeform 4">
            <a:extLst>
              <a:ext uri="{FF2B5EF4-FFF2-40B4-BE49-F238E27FC236}">
                <a16:creationId xmlns:a16="http://schemas.microsoft.com/office/drawing/2014/main" id="{4E53B689-C72C-7B6F-5A66-462B34CE322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3733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0"/>
            <a:ext cx="8191500" cy="5669437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A990533-1AB6-AD8B-9943-917D9C9EEF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FB31D5BD-3B98-76B2-078C-549248A7D1C8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3253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55C03535-6265-42EE-6675-8963596CE341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40000">
                <a:srgbClr val="1E2A78">
                  <a:shade val="67500"/>
                  <a:satMod val="115000"/>
                </a:srgbClr>
              </a:gs>
              <a:gs pos="60000">
                <a:srgbClr val="1A2673"/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AEAED333-BC93-BE22-8FA7-886AD2E4B79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Textplatzhalter 28">
            <a:extLst>
              <a:ext uri="{FF2B5EF4-FFF2-40B4-BE49-F238E27FC236}">
                <a16:creationId xmlns:a16="http://schemas.microsoft.com/office/drawing/2014/main" id="{56FBFA31-3F45-A694-DBD4-683EA159F9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7009556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8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c">
    <p:bg>
      <p:bgPr>
        <a:solidFill>
          <a:srgbClr val="1E2A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478F2925-04D1-4766-6CA4-84070AEF58B6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9256D"/>
              </a:gs>
            </a:gsLst>
            <a:lin ang="5400000" scaled="0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6AF6C9C-04FF-978A-3741-090781A38C6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platzhalter 28">
            <a:extLst>
              <a:ext uri="{FF2B5EF4-FFF2-40B4-BE49-F238E27FC236}">
                <a16:creationId xmlns:a16="http://schemas.microsoft.com/office/drawing/2014/main" id="{F593DE32-463B-A375-82E4-E92E9E1DFB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04641233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9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4967A62-4196-FA3E-C7FF-BA6A4C5E2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9" y="0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8888"/>
            <a:ext cx="8191500" cy="5670549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E4B23BD-18F2-B8DA-FE37-BBF44476DBC6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EAC9AE21-434F-1438-6D3A-A08CA2D65C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58351674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Wasser, Riff, Natur enthält.&#10;&#10;Automatisch generierte Beschreibung">
            <a:extLst>
              <a:ext uri="{FF2B5EF4-FFF2-40B4-BE49-F238E27FC236}">
                <a16:creationId xmlns:a16="http://schemas.microsoft.com/office/drawing/2014/main" id="{CC74A649-1B9B-9D60-402E-CB85D5936E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72" t="-14" r="10948" b="-14"/>
          <a:stretch/>
        </p:blipFill>
        <p:spPr>
          <a:xfrm>
            <a:off x="0" y="0"/>
            <a:ext cx="10080625" cy="7562009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9999"/>
            <a:ext cx="8190000" cy="5688000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3600C894-A0AD-D797-CC6E-149B267BDC6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9A6FAA8-6173-1B70-5E4F-B24B88D741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8661071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4" y="1079500"/>
            <a:ext cx="9359900" cy="5761037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76000" indent="-360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4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17" name="Title Placeholder 4">
            <a:extLst>
              <a:ext uri="{FF2B5EF4-FFF2-40B4-BE49-F238E27FC236}">
                <a16:creationId xmlns:a16="http://schemas.microsoft.com/office/drawing/2014/main" id="{C70868BA-483D-9E53-E24E-BC0DE093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C9C73B6-11EC-60C2-5251-6462E3AB8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664768-DC91-1B83-94BF-C8CC53AB2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36158218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60262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10B581B-D15B-1690-FF17-0D0EA4D30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79B8D4-8EF0-E8CA-6A0C-FAB72A7D8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6CFFB68F-F1B5-90CF-82F4-264674EF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7107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49240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2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0EA964F-0994-0B27-683C-C6406AED6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BCA0C4-93B3-F2A8-64EE-C45A2459D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161D97B7-C09D-F9A6-9C6B-2D428912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787921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363" y="1079500"/>
            <a:ext cx="9360262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BA9447-5469-7868-0768-22587B228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79060EB8-A355-7AC2-E7DC-98C64B979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0A14A00F-7504-7615-9994-00AB28EEC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7258233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799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EDA07906-766E-FA30-D659-CCD02E47B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2491EAF1-7AE9-2BDE-5F3B-7CE6126B1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C3DB9B5-7834-62C1-86EA-CF3A323E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476673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414C1-79BB-3E09-27EA-B2307F326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0080626" cy="7559676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1E62B1D4-C419-7A49-E014-929AD122DEBD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15602E41-261A-8705-530E-3EBF4447693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0DD96424-AFE7-260D-C4B3-384DBFD89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7A9C5DA-DE64-FAAC-715E-28E772C19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8BECE73-C1D7-417F-49BA-4D8C528060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1B8C0B7F-0789-2E53-6002-52433EEFE41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41855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2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28225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84CC4C7D-7F5D-1ADB-A30E-CEAD08A0BFE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9999" y="4049712"/>
            <a:ext cx="4590000" cy="27908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Inhaltsplatzhalter 13">
            <a:extLst>
              <a:ext uri="{FF2B5EF4-FFF2-40B4-BE49-F238E27FC236}">
                <a16:creationId xmlns:a16="http://schemas.microsoft.com/office/drawing/2014/main" id="{5C26C813-FC2A-E649-F811-FFA8D670A8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30314" y="4049988"/>
            <a:ext cx="4590000" cy="27905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9C8189E2-FDC1-D1C8-3866-1309E6F96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3" name="Fußzeilenplatzhalter 2">
            <a:extLst>
              <a:ext uri="{FF2B5EF4-FFF2-40B4-BE49-F238E27FC236}">
                <a16:creationId xmlns:a16="http://schemas.microsoft.com/office/drawing/2014/main" id="{70C378B8-63A2-BE4A-159E-B0A8A6246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2DB47A4-C4E5-39BE-E3EF-DD81CF9A5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22893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  <p15:guide id="4" orient="horz" pos="2551" userDrawn="1">
          <p15:clr>
            <a:srgbClr val="FBAE40"/>
          </p15:clr>
        </p15:guide>
        <p15:guide id="5" orient="horz" pos="243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7131" y="1078386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263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31AB71D7-74DF-7A43-DBC4-A12A7131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215490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1" userDrawn="1">
          <p15:clr>
            <a:srgbClr val="FBAE40"/>
          </p15:clr>
        </p15:guide>
        <p15:guide id="5" pos="2226" userDrawn="1">
          <p15:clr>
            <a:srgbClr val="FBAE40"/>
          </p15:clr>
        </p15:guide>
        <p15:guide id="6" pos="4123" userDrawn="1">
          <p15:clr>
            <a:srgbClr val="FBAE40"/>
          </p15:clr>
        </p15:guide>
        <p15:guide id="7" pos="423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1073" y="1079499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626" y="1078386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Inhaltsplatzhalter 13">
            <a:extLst>
              <a:ext uri="{FF2B5EF4-FFF2-40B4-BE49-F238E27FC236}">
                <a16:creationId xmlns:a16="http://schemas.microsoft.com/office/drawing/2014/main" id="{9608D225-0E2F-E0B6-6A7F-C7DF3B15DA4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40608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Inhaltsplatzhalter 13">
            <a:extLst>
              <a:ext uri="{FF2B5EF4-FFF2-40B4-BE49-F238E27FC236}">
                <a16:creationId xmlns:a16="http://schemas.microsoft.com/office/drawing/2014/main" id="{1C8002AC-05F5-F28D-DD1B-02671AB3EC1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527425" y="4060824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nhaltsplatzhalter 13">
            <a:extLst>
              <a:ext uri="{FF2B5EF4-FFF2-40B4-BE49-F238E27FC236}">
                <a16:creationId xmlns:a16="http://schemas.microsoft.com/office/drawing/2014/main" id="{AEE5C3A9-4054-6082-55A3-74D64DADB5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14626" y="4059711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FB050403-12BB-6064-5BD4-51CF6444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81919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0" userDrawn="1">
          <p15:clr>
            <a:srgbClr val="FBAE40"/>
          </p15:clr>
        </p15:guide>
        <p15:guide id="5" pos="2222" userDrawn="1">
          <p15:clr>
            <a:srgbClr val="FBAE40"/>
          </p15:clr>
        </p15:guide>
        <p15:guide id="6" pos="4117" userDrawn="1">
          <p15:clr>
            <a:srgbClr val="FBAE40"/>
          </p15:clr>
        </p15:guide>
        <p15:guide id="7" pos="4229" userDrawn="1">
          <p15:clr>
            <a:srgbClr val="FBAE40"/>
          </p15:clr>
        </p15:guide>
        <p15:guide id="8" orient="horz" pos="2438" userDrawn="1">
          <p15:clr>
            <a:srgbClr val="FBAE40"/>
          </p15:clr>
        </p15:guide>
        <p15:guide id="9" orient="horz" pos="255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1413" y="1078435"/>
            <a:ext cx="4590000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800" y="1079500"/>
            <a:ext cx="4589463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D8BA2580-6B65-E671-85ED-1F289744E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1987F3C0-EA5B-5806-DF31-E3F133AFD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4172D5-1B4D-670C-33E7-2E2E1F30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440309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311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57D3E1-ED2A-BFB9-AD11-2FCA92D5B0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9F643515-DC98-8830-840D-88F0A16EF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0312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73F890E3-3DAD-3ED9-4BE1-560F1C0A5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908E866-3C10-27CB-3F01-1E7A8FE79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3DB6ECE0-6AA3-D330-E86F-D60A2046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09314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2" pos="3232" userDrawn="1">
          <p15:clr>
            <a:srgbClr val="FBAE40"/>
          </p15:clr>
        </p15:guide>
        <p15:guide id="3" pos="3117" userDrawn="1">
          <p15:clr>
            <a:srgbClr val="FBAE40"/>
          </p15:clr>
        </p15:guide>
        <p15:guide id="4" pos="3175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B9B1580A-9996-FD3B-625D-DEC9D657B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31808BEF-EDD7-0235-C4A9-EFE579485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9305F8-2D69-8914-E826-8E61F1E2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8674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E8ECB64E-3D08-50FE-5A76-8469E0F29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296DFD76-B763-F42F-A2F0-25364E377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42909277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79500"/>
            <a:ext cx="9360000" cy="5761038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470">
                <a:solidFill>
                  <a:srgbClr val="8794A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>
                <a:solidFill>
                  <a:srgbClr val="8794A1"/>
                </a:solidFill>
              </a:defRPr>
            </a:lvl5pPr>
          </a:lstStyle>
          <a:p>
            <a:pPr lvl="0"/>
            <a:r>
              <a:rPr lang="de-DE" dirty="0"/>
              <a:t>Disclaimer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Second Level</a:t>
            </a:r>
          </a:p>
          <a:p>
            <a:pPr lvl="3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E1C1CEF6-79F6-6B91-1022-D432254E5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6BBEE40E-A09F-A900-3F57-EE8BB0639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EF60BCFC-7CF4-3F2D-0768-C628662C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03837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ntent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69C42C2B-E994-FBE1-4E9E-1F58C6238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0899"/>
            <a:ext cx="348115" cy="18336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D9F97F99-CD7A-AD34-F53A-63621B912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7603" y="7200899"/>
            <a:ext cx="4937081" cy="1831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10" name="Grafik 9">
            <a:extLst>
              <a:ext uri="{FF2B5EF4-FFF2-40B4-BE49-F238E27FC236}">
                <a16:creationId xmlns:a16="http://schemas.microsoft.com/office/drawing/2014/main" id="{0B884D4E-2E62-A2AC-08DE-431DAE758A58}"/>
              </a:ext>
            </a:extLst>
          </p:cNvPr>
          <p:cNvSpPr>
            <a:spLocks/>
          </p:cNvSpPr>
          <p:nvPr userDrawn="1"/>
        </p:nvSpPr>
        <p:spPr>
          <a:xfrm>
            <a:off x="9365703" y="358775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80000"/>
            <a:ext cx="9360000" cy="5761038"/>
          </a:xfrm>
        </p:spPr>
        <p:txBody>
          <a:bodyPr/>
          <a:lstStyle>
            <a:lvl1pPr>
              <a:defRPr sz="1400">
                <a:solidFill>
                  <a:srgbClr val="00A3E0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EE5C55C-FC6F-43BD-470C-E7A30DD15F0B}"/>
              </a:ext>
            </a:extLst>
          </p:cNvPr>
          <p:cNvSpPr/>
          <p:nvPr userDrawn="1"/>
        </p:nvSpPr>
        <p:spPr>
          <a:xfrm>
            <a:off x="360363" y="7200899"/>
            <a:ext cx="1994981" cy="18336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itle Placeholder 4">
            <a:extLst>
              <a:ext uri="{FF2B5EF4-FFF2-40B4-BE49-F238E27FC236}">
                <a16:creationId xmlns:a16="http://schemas.microsoft.com/office/drawing/2014/main" id="{F1CA06CC-AA1E-D3D4-339B-187C16B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64078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außen, Pflanze, Kleidung, Gras enthält.&#10;&#10;Automatisch generierte Beschreibung">
            <a:extLst>
              <a:ext uri="{FF2B5EF4-FFF2-40B4-BE49-F238E27FC236}">
                <a16:creationId xmlns:a16="http://schemas.microsoft.com/office/drawing/2014/main" id="{4D9D469C-C4F9-226C-0BF7-496695C31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335"/>
            <a:ext cx="10080626" cy="756434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F4043393-BED1-F12A-EA3E-0A79DB3E7BD7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D6E485D2-37E9-19E9-D1C7-41EAD1F2A20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57BE6A9C-33FB-2884-DAD7-6C52F4BCB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3A85E9-EFDD-22F2-AE61-AFEA6AB866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C5A04C0A-D752-43E3-B53C-D45E2B7CE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4D48FAC-A496-0FE9-7426-5A5B1C5EB2D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65782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4" cy="7559673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0E16D581-CF62-BC82-9035-2024214C0FA2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2223723-47F5-5ABA-4F26-E1168061B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5EA1C8D-DE02-CE49-AC28-3490B597D7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AA092B3-60AD-0411-9654-33031EB459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E2A551FC-1172-4C75-7F62-5EC4659326A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583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5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E61703D2-7802-5FD6-5327-8A4198B7FA86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8BAD8F3D-ED9C-878F-D566-B187EC8F5A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824645B-6B05-E358-7020-7772D24A3C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9832E489-A333-28A8-23B2-768D59133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B3F61F01-BA47-6837-898C-121FFE88041F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166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urm, Himmel, Gebäude, draußen enthält.&#10;&#10;Automatisch generierte Beschreibung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335"/>
            <a:ext cx="10080623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BA5B2412-E3D2-C5C0-C61C-70ABCCFCD41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7BEBDA3-2CAB-0C40-9813-BAD498DA22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7F33B8C-6DFB-2867-D6AF-23D445F35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B83D716-379C-4DE5-BF3A-395C806F9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8CFEE4C6-AE5C-5880-DBFD-79BB119A14F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22604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A1C39-83E4-3A0E-2953-8177B5997A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9" y="-1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C3B6050F-8762-847A-D7AF-AD0EA366019F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665AAA21-3876-BCB5-F3B2-26F223D9EBCF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5" name="Textplatzhalter 28">
            <a:extLst>
              <a:ext uri="{FF2B5EF4-FFF2-40B4-BE49-F238E27FC236}">
                <a16:creationId xmlns:a16="http://schemas.microsoft.com/office/drawing/2014/main" id="{B111BE9E-0B24-3B98-352B-5D1D4D58E3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D0965BC-C2B6-DAE3-AA4F-41037C4A42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F2B3B9FB-6AEC-0DCB-FE8B-A75DCE2AE9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6C1D52DF-B30D-D46E-0C2E-71E40D41E98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89556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5A2F61EE-8E1E-9E03-BB70-52E5DBE64634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E584979F-6337-4A75-B68B-BA91DB37A2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2ECE73-3AC5-721D-D3A8-C14BF50403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E363099-8EAB-9C21-E0B4-3AF1F10B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4E528143-1636-E51D-EEE1-E056863E577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273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dark blu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noFill/>
          <a:ln>
            <a:solidFill>
              <a:srgbClr val="1E2A78"/>
            </a:solidFill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1EC0D30-7283-B089-FA73-818FD8B640F2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1E2A7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050CA34D-6CFD-2DC5-5D04-13245E1A0C2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 marL="0" lvl="1" indent="0"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extplatzhalter 28">
            <a:extLst>
              <a:ext uri="{FF2B5EF4-FFF2-40B4-BE49-F238E27FC236}">
                <a16:creationId xmlns:a16="http://schemas.microsoft.com/office/drawing/2014/main" id="{01045BBC-AC19-5CA2-DAC6-057530298D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1E2A78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A487DB7-A906-D330-0E85-314071148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AF7134E-E5EF-0855-D369-A6B0C69BC3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rgbClr val="1E2A78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</p:spTree>
    <p:extLst>
      <p:ext uri="{BB962C8B-B14F-4D97-AF65-F5344CB8AC3E}">
        <p14:creationId xmlns:p14="http://schemas.microsoft.com/office/powerpoint/2010/main" val="99585213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576852"/>
            <a:ext cx="2951055" cy="21330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040313" y="7242355"/>
            <a:ext cx="63005" cy="22621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47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280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9" r:id="rId1"/>
    <p:sldLayoutId id="2147485468" r:id="rId2"/>
    <p:sldLayoutId id="2147485455" r:id="rId3"/>
    <p:sldLayoutId id="2147485475" r:id="rId4"/>
    <p:sldLayoutId id="2147485473" r:id="rId5"/>
    <p:sldLayoutId id="2147485452" r:id="rId6"/>
    <p:sldLayoutId id="2147485453" r:id="rId7"/>
    <p:sldLayoutId id="2147485449" r:id="rId8"/>
    <p:sldLayoutId id="2147485478" r:id="rId9"/>
    <p:sldLayoutId id="2147485457" r:id="rId10"/>
    <p:sldLayoutId id="2147485464" r:id="rId11"/>
    <p:sldLayoutId id="2147485465" r:id="rId12"/>
    <p:sldLayoutId id="2147485460" r:id="rId13"/>
    <p:sldLayoutId id="2147485470" r:id="rId14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2058" kern="1200" baseline="0">
          <a:solidFill>
            <a:srgbClr val="1E2A78"/>
          </a:solidFill>
          <a:latin typeface="+mj-lt"/>
          <a:ea typeface="Deutsche Bank Display" panose="020F0403020203030304" pitchFamily="34" charset="0"/>
          <a:cs typeface="Deutsche Bank Display" panose="020F04030202030303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bg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bg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bg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bg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5954" userDrawn="1">
          <p15:clr>
            <a:srgbClr val="F26B43"/>
          </p15:clr>
        </p15:guide>
        <p15:guide id="12" pos="396" userDrawn="1">
          <p15:clr>
            <a:srgbClr val="F26B43"/>
          </p15:clr>
        </p15:guide>
        <p15:guide id="13" orient="horz" pos="396" userDrawn="1">
          <p15:clr>
            <a:srgbClr val="F26B43"/>
          </p15:clr>
        </p15:guide>
        <p15:guide id="17" orient="horz" pos="793" userDrawn="1">
          <p15:clr>
            <a:srgbClr val="F26B43"/>
          </p15:clr>
        </p15:guide>
        <p15:guide id="18" orient="horz" pos="4365" userDrawn="1">
          <p15:clr>
            <a:srgbClr val="F26B43"/>
          </p15:clr>
        </p15:guide>
        <p15:guide id="19" orient="horz" pos="4164" userDrawn="1">
          <p15:clr>
            <a:srgbClr val="F26B43"/>
          </p15:clr>
        </p15:guide>
        <p15:guide id="22" pos="5556" userDrawn="1">
          <p15:clr>
            <a:srgbClr val="F26B43"/>
          </p15:clr>
        </p15:guide>
        <p15:guide id="23" orient="horz" pos="993" userDrawn="1">
          <p15:clr>
            <a:srgbClr val="F26B43"/>
          </p15:clr>
        </p15:guide>
        <p15:guide id="24" pos="5359" userDrawn="1">
          <p15:clr>
            <a:srgbClr val="F26B43"/>
          </p15:clr>
        </p15:guide>
        <p15:guide id="27" pos="597" userDrawn="1">
          <p15:clr>
            <a:srgbClr val="F26B43"/>
          </p15:clr>
        </p15:guide>
        <p15:guide id="28" orient="horz" pos="2381" userDrawn="1">
          <p15:clr>
            <a:srgbClr val="F26B43"/>
          </p15:clr>
        </p15:guide>
        <p15:guide id="29" orient="horz" pos="38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5B9FD7A-E47D-464F-908E-0A898F099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64" y="1074976"/>
            <a:ext cx="9347490" cy="57634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429F3B1B-8104-4CBB-A285-B4B3ADCC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96" y="339090"/>
            <a:ext cx="8660130" cy="5576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EDBBC0-08FC-4FF5-93D8-319C27CD84CB}"/>
              </a:ext>
            </a:extLst>
          </p:cNvPr>
          <p:cNvSpPr/>
          <p:nvPr userDrawn="1"/>
        </p:nvSpPr>
        <p:spPr>
          <a:xfrm>
            <a:off x="360000" y="7201442"/>
            <a:ext cx="2006366" cy="17957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A4B362-19DC-4728-8691-B4DF4C9AA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040313" y="7242355"/>
            <a:ext cx="63005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  <p:sp>
        <p:nvSpPr>
          <p:cNvPr id="7" name="Grafik 9">
            <a:extLst>
              <a:ext uri="{FF2B5EF4-FFF2-40B4-BE49-F238E27FC236}">
                <a16:creationId xmlns:a16="http://schemas.microsoft.com/office/drawing/2014/main" id="{10B01105-70BE-6E5A-812F-9607054573DF}"/>
              </a:ext>
            </a:extLst>
          </p:cNvPr>
          <p:cNvSpPr>
            <a:spLocks/>
          </p:cNvSpPr>
          <p:nvPr userDrawn="1"/>
        </p:nvSpPr>
        <p:spPr>
          <a:xfrm>
            <a:off x="9360625" y="360000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rgbClr val="1E2A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9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5" r:id="rId1"/>
    <p:sldLayoutId id="2147485423" r:id="rId2"/>
    <p:sldLayoutId id="2147485424" r:id="rId3"/>
    <p:sldLayoutId id="2147485411" r:id="rId4"/>
    <p:sldLayoutId id="2147485422" r:id="rId5"/>
    <p:sldLayoutId id="2147485425" r:id="rId6"/>
    <p:sldLayoutId id="2147485426" r:id="rId7"/>
    <p:sldLayoutId id="2147485467" r:id="rId8"/>
    <p:sldLayoutId id="2147485462" r:id="rId9"/>
    <p:sldLayoutId id="2147485463" r:id="rId10"/>
    <p:sldLayoutId id="2147485428" r:id="rId11"/>
    <p:sldLayoutId id="2147485429" r:id="rId12"/>
    <p:sldLayoutId id="2147485430" r:id="rId13"/>
    <p:sldLayoutId id="2147485466" r:id="rId14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1600" kern="1200" baseline="0">
          <a:solidFill>
            <a:srgbClr val="1E2A78"/>
          </a:solidFill>
          <a:latin typeface="+mj-lt"/>
          <a:ea typeface="Deutsche Bank Text" panose="020B0503020202030204" pitchFamily="34" charset="0"/>
          <a:cs typeface="Deutsche Bank Text" panose="020B050302020203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tx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tx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tx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tx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6123" userDrawn="1">
          <p15:clr>
            <a:srgbClr val="F26B43"/>
          </p15:clr>
        </p15:guide>
        <p15:guide id="12" pos="227" userDrawn="1">
          <p15:clr>
            <a:srgbClr val="F26B43"/>
          </p15:clr>
        </p15:guide>
        <p15:guide id="13" orient="horz" pos="226" userDrawn="1">
          <p15:clr>
            <a:srgbClr val="F26B43"/>
          </p15:clr>
        </p15:guide>
        <p15:guide id="17" orient="horz" pos="453" userDrawn="1">
          <p15:clr>
            <a:srgbClr val="F26B43"/>
          </p15:clr>
        </p15:guide>
        <p15:guide id="18" orient="horz" pos="4536" userDrawn="1">
          <p15:clr>
            <a:srgbClr val="F26B43"/>
          </p15:clr>
        </p15:guide>
        <p15:guide id="21" orient="horz" pos="4195" userDrawn="1">
          <p15:clr>
            <a:srgbClr val="F26B43"/>
          </p15:clr>
        </p15:guide>
        <p15:guide id="22" pos="5897" userDrawn="1">
          <p15:clr>
            <a:srgbClr val="F26B43"/>
          </p15:clr>
        </p15:guide>
        <p15:guide id="23" orient="horz" pos="680" userDrawn="1">
          <p15:clr>
            <a:srgbClr val="F26B43"/>
          </p15:clr>
        </p15:guide>
        <p15:guide id="24" pos="5670" userDrawn="1">
          <p15:clr>
            <a:srgbClr val="F26B43"/>
          </p15:clr>
        </p15:guide>
        <p15:guide id="25" orient="horz" pos="2494" userDrawn="1">
          <p15:clr>
            <a:srgbClr val="F26B43"/>
          </p15:clr>
        </p15:guide>
        <p15:guide id="26" pos="453" userDrawn="1">
          <p15:clr>
            <a:srgbClr val="F26B43"/>
          </p15:clr>
        </p15:guide>
        <p15:guide id="27" pos="704" userDrawn="1">
          <p15:clr>
            <a:srgbClr val="F26B43"/>
          </p15:clr>
        </p15:guide>
        <p15:guide id="28" orient="horz" pos="4309" userDrawn="1">
          <p15:clr>
            <a:srgbClr val="F26B43"/>
          </p15:clr>
        </p15:guide>
        <p15:guide id="29" orient="horz" pos="5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6AE81D8-1F01-456C-B7E9-0E09995C35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195065"/>
            <a:ext cx="7559675" cy="1707966"/>
          </a:xfrm>
        </p:spPr>
        <p:txBody>
          <a:bodyPr/>
          <a:lstStyle/>
          <a:p>
            <a:r>
              <a:rPr lang="en-IN" dirty="0"/>
              <a:t>Docker Essentials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4D4890-D5F9-46D6-8590-FEE139B99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650CF02-3B46-4AC8-A1D7-3EE3D59D7E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903030"/>
            <a:ext cx="7559675" cy="2212019"/>
          </a:xfrm>
        </p:spPr>
        <p:txBody>
          <a:bodyPr/>
          <a:lstStyle/>
          <a:p>
            <a:r>
              <a:rPr lang="en-IN" dirty="0"/>
              <a:t>Advanced Docker Concepts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9500496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FE5C6-F570-0EE9-C192-A49EA4A89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A78DF6-1629-4197-A4B7-B7CB4DF2E1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471116"/>
            <a:ext cx="3006000" cy="3368883"/>
          </a:xfrm>
        </p:spPr>
        <p:txBody>
          <a:bodyPr/>
          <a:lstStyle/>
          <a:p>
            <a:pPr algn="ctr"/>
            <a:r>
              <a:rPr lang="en-US" dirty="0"/>
              <a:t>Define and run multi-container Docker applications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1D8E9-F447-9844-7442-CAD7FB5270A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7131" y="3469502"/>
            <a:ext cx="3006000" cy="3368883"/>
          </a:xfrm>
        </p:spPr>
        <p:txBody>
          <a:bodyPr/>
          <a:lstStyle/>
          <a:p>
            <a:pPr algn="ctr"/>
            <a:r>
              <a:rPr lang="en-US" dirty="0"/>
              <a:t>Simplify startup using one configuration file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BFC02-E375-7E98-BD17-3D75A449B6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14263" y="3471116"/>
            <a:ext cx="3006000" cy="3368883"/>
          </a:xfrm>
        </p:spPr>
        <p:txBody>
          <a:bodyPr/>
          <a:lstStyle/>
          <a:p>
            <a:pPr algn="ctr"/>
            <a:r>
              <a:rPr lang="en-US" dirty="0"/>
              <a:t>Easily manage linked services </a:t>
            </a:r>
          </a:p>
          <a:p>
            <a:pPr algn="ctr"/>
            <a:r>
              <a:rPr lang="en-US" dirty="0"/>
              <a:t>(e.g., web server + database)</a:t>
            </a:r>
            <a:endParaRPr lang="en-IN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812DC8-3896-7115-071A-0AE0ACEC9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0" smtClean="0"/>
              <a:pPr/>
              <a:t>9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EF513B-96A3-3F87-1D27-B7F148918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7ED74-3B77-C679-9F7B-2C8E2B0F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Compose: Multi-Container Applications</a:t>
            </a:r>
            <a:endParaRPr lang="en-GB" noProof="0" dirty="0"/>
          </a:p>
        </p:txBody>
      </p:sp>
      <p:pic>
        <p:nvPicPr>
          <p:cNvPr id="12290" name="Picture 2" descr="Run multi-container Docker applications with a single command | by Osanda  Hemachandra | FAUN — Developer Community 🐾">
            <a:extLst>
              <a:ext uri="{FF2B5EF4-FFF2-40B4-BE49-F238E27FC236}">
                <a16:creationId xmlns:a16="http://schemas.microsoft.com/office/drawing/2014/main" id="{10D4EAB6-D43A-B82F-76DC-ABA06A1DD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39" y="1677036"/>
            <a:ext cx="2548625" cy="179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onfig File Icons - Free SVG &amp; PNG Config File Images - Noun Project">
            <a:extLst>
              <a:ext uri="{FF2B5EF4-FFF2-40B4-BE49-F238E27FC236}">
                <a16:creationId xmlns:a16="http://schemas.microsoft.com/office/drawing/2014/main" id="{BAA57224-27D0-7AB6-3A96-C41CD861C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853" y="1876721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E95EF7-0CE4-F5C1-A3C3-F6AC7EF7B77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5706" y="1971094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1304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E775AF-D5A4-C1C9-9542-1B4D9CBB5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669322"/>
            <a:ext cx="3006000" cy="3170677"/>
          </a:xfrm>
        </p:spPr>
        <p:txBody>
          <a:bodyPr/>
          <a:lstStyle/>
          <a:p>
            <a:pPr algn="ctr"/>
            <a:r>
              <a:rPr lang="en-US" sz="1200" dirty="0"/>
              <a:t>Docker Compose automatically creates a network</a:t>
            </a:r>
            <a:endParaRPr lang="en-IN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055AA-4B7B-A112-2D95-65338539AB5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7131" y="3667708"/>
            <a:ext cx="3006000" cy="3170677"/>
          </a:xfrm>
        </p:spPr>
        <p:txBody>
          <a:bodyPr/>
          <a:lstStyle/>
          <a:p>
            <a:pPr algn="ctr"/>
            <a:r>
              <a:rPr lang="en-US" sz="1200" dirty="0"/>
              <a:t>Containers can talk to each other using service names</a:t>
            </a:r>
            <a:endParaRPr lang="en-IN" sz="1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EE3F5-7FA5-056D-54E8-C136642DAE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14263" y="3669322"/>
            <a:ext cx="3006000" cy="3170677"/>
          </a:xfrm>
        </p:spPr>
        <p:txBody>
          <a:bodyPr/>
          <a:lstStyle/>
          <a:p>
            <a:pPr algn="ctr"/>
            <a:r>
              <a:rPr lang="en-US" sz="1200" dirty="0"/>
              <a:t>Makes setting up full development environments easy</a:t>
            </a:r>
            <a:endParaRPr lang="en-IN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11C70-802B-028C-F947-EAA2BF90D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538CD-CECB-0B62-2C3A-C56389403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7A670CC-CE77-1F84-7DFF-624583AA8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It Works Together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299DCF-0FDE-BB47-53C1-A59087AF88A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13425" y="2142164"/>
            <a:ext cx="1260000" cy="12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11A5C3-FA21-A07F-DA9D-4100C1D066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87165" y="2142164"/>
            <a:ext cx="1260000" cy="12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3B7949-8217-C514-0883-2882165FFC7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87263" y="2142164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4747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08E5FC-4943-A7AC-558D-484E676848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2481" y="2928280"/>
            <a:ext cx="4590000" cy="560072"/>
          </a:xfrm>
        </p:spPr>
        <p:txBody>
          <a:bodyPr/>
          <a:lstStyle/>
          <a:p>
            <a:pPr algn="ctr"/>
            <a:r>
              <a:rPr lang="en-IN" sz="1200" dirty="0"/>
              <a:t>Services (containers to run)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59E8D6F-62C8-C9D3-6324-51797343D3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90706" y="2928280"/>
            <a:ext cx="4590000" cy="560072"/>
          </a:xfrm>
        </p:spPr>
        <p:txBody>
          <a:bodyPr/>
          <a:lstStyle/>
          <a:p>
            <a:pPr algn="ctr"/>
            <a:r>
              <a:rPr lang="en-IN" sz="1200" dirty="0"/>
              <a:t>Images and build instructions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8E44DBF-FAB4-6EC1-A4EC-08C11EDFF9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0044" y="5893381"/>
            <a:ext cx="4590000" cy="560346"/>
          </a:xfrm>
        </p:spPr>
        <p:txBody>
          <a:bodyPr/>
          <a:lstStyle/>
          <a:p>
            <a:pPr algn="ctr"/>
            <a:r>
              <a:rPr lang="en-IN" sz="1200" dirty="0"/>
              <a:t>Networking between containers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3058C8B-BBEC-8707-96B5-5CBD082BC0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0359" y="5893397"/>
            <a:ext cx="4590000" cy="560280"/>
          </a:xfrm>
        </p:spPr>
        <p:txBody>
          <a:bodyPr/>
          <a:lstStyle/>
          <a:p>
            <a:pPr algn="ctr"/>
            <a:r>
              <a:rPr lang="en-IN" sz="1200" dirty="0"/>
              <a:t>Volumes and environment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94EFB-C419-1626-2444-8C2D3F355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1D590-8FB1-8C4D-1245-6427EAF74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99BC0C-BF8F-D300-4302-49712E85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docker-</a:t>
            </a:r>
            <a:r>
              <a:rPr lang="en-IN" dirty="0" err="1"/>
              <a:t>compose.yml</a:t>
            </a:r>
            <a:r>
              <a:rPr lang="en-IN" dirty="0"/>
              <a:t>? </a:t>
            </a:r>
            <a:r>
              <a:rPr lang="en-US" dirty="0"/>
              <a:t>A YAML configuration file that defines</a:t>
            </a:r>
            <a:endParaRPr lang="en-IN" dirty="0"/>
          </a:p>
        </p:txBody>
      </p:sp>
      <p:pic>
        <p:nvPicPr>
          <p:cNvPr id="3077" name="Picture 5" descr="Container Icons - Free SVG &amp; PNG Container Images - Noun Project">
            <a:extLst>
              <a:ext uri="{FF2B5EF4-FFF2-40B4-BE49-F238E27FC236}">
                <a16:creationId xmlns:a16="http://schemas.microsoft.com/office/drawing/2014/main" id="{94969D5A-3D13-0F6A-6342-469AB6EB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44" y="173051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Instructions - Free professions and jobs icons">
            <a:extLst>
              <a:ext uri="{FF2B5EF4-FFF2-40B4-BE49-F238E27FC236}">
                <a16:creationId xmlns:a16="http://schemas.microsoft.com/office/drawing/2014/main" id="{A076A498-3694-4964-E429-31CF77C10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827" y="173051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Network - Free social icons">
            <a:extLst>
              <a:ext uri="{FF2B5EF4-FFF2-40B4-BE49-F238E27FC236}">
                <a16:creationId xmlns:a16="http://schemas.microsoft.com/office/drawing/2014/main" id="{05FBB79A-45C9-C22A-2F74-A44984E90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44" y="461320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Storage device - Free technology icons">
            <a:extLst>
              <a:ext uri="{FF2B5EF4-FFF2-40B4-BE49-F238E27FC236}">
                <a16:creationId xmlns:a16="http://schemas.microsoft.com/office/drawing/2014/main" id="{627A9853-D780-5F6C-58BC-5FA3908B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706" y="461320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894622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DFAE7-BFD3-FA34-7B81-0890C32CA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848E368-1D74-0B4A-30A2-95B3B6BF2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2C711EB-5AAB-8291-B7D8-A03CF731E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docker-</a:t>
            </a:r>
            <a:r>
              <a:rPr lang="en-IN" dirty="0" err="1"/>
              <a:t>compose.yml</a:t>
            </a:r>
            <a:r>
              <a:rPr lang="en-IN" dirty="0"/>
              <a:t>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F648D6-E451-1363-D1E7-DB4BDFB0B355}"/>
              </a:ext>
            </a:extLst>
          </p:cNvPr>
          <p:cNvSpPr txBox="1"/>
          <p:nvPr/>
        </p:nvSpPr>
        <p:spPr bwMode="ltGray">
          <a:xfrm>
            <a:off x="2683978" y="1630713"/>
            <a:ext cx="5039710" cy="328666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>
                <a:latin typeface="+mn-lt"/>
              </a:rPr>
              <a:t>version: "3"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latin typeface="+mn-lt"/>
              </a:rPr>
              <a:t>services: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latin typeface="+mn-lt"/>
              </a:rPr>
              <a:t>  web: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latin typeface="+mn-lt"/>
              </a:rPr>
              <a:t>    image: nginx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latin typeface="+mn-lt"/>
              </a:rPr>
              <a:t>    ports: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latin typeface="+mn-lt"/>
              </a:rPr>
              <a:t>      - "80:80"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latin typeface="+mn-lt"/>
              </a:rPr>
              <a:t>  </a:t>
            </a:r>
            <a:r>
              <a:rPr lang="en-IN" sz="1400" dirty="0" err="1">
                <a:latin typeface="+mn-lt"/>
              </a:rPr>
              <a:t>db</a:t>
            </a:r>
            <a:r>
              <a:rPr lang="en-IN" sz="1400" dirty="0">
                <a:latin typeface="+mn-lt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latin typeface="+mn-lt"/>
              </a:rPr>
              <a:t>    image: </a:t>
            </a:r>
            <a:r>
              <a:rPr lang="en-IN" sz="1400" dirty="0" err="1">
                <a:latin typeface="+mn-lt"/>
              </a:rPr>
              <a:t>mysql</a:t>
            </a:r>
            <a:endParaRPr lang="en-IN" sz="14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IN" sz="1400" dirty="0">
                <a:latin typeface="+mn-lt"/>
              </a:rPr>
              <a:t>    environment: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latin typeface="+mn-lt"/>
              </a:rPr>
              <a:t>      MYSQL_ROOT_PASSWORD: secret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D54D7E-688E-7312-1705-283E94BF3C3C}"/>
              </a:ext>
            </a:extLst>
          </p:cNvPr>
          <p:cNvCxnSpPr/>
          <p:nvPr/>
        </p:nvCxnSpPr>
        <p:spPr bwMode="auto">
          <a:xfrm flipH="1">
            <a:off x="3739662" y="1184031"/>
            <a:ext cx="1125415" cy="57443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852167-8D92-AE47-3CE5-545BC06D6F43}"/>
              </a:ext>
            </a:extLst>
          </p:cNvPr>
          <p:cNvCxnSpPr/>
          <p:nvPr/>
        </p:nvCxnSpPr>
        <p:spPr bwMode="auto">
          <a:xfrm flipH="1">
            <a:off x="3493477" y="2110154"/>
            <a:ext cx="1371600" cy="31652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59B9A2-E861-0342-F390-8AD703F7D30E}"/>
              </a:ext>
            </a:extLst>
          </p:cNvPr>
          <p:cNvCxnSpPr/>
          <p:nvPr/>
        </p:nvCxnSpPr>
        <p:spPr bwMode="auto">
          <a:xfrm flipH="1">
            <a:off x="4103077" y="2555631"/>
            <a:ext cx="1336431" cy="26963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CF6121-36D2-C56B-F393-ACD3EFF25D80}"/>
              </a:ext>
            </a:extLst>
          </p:cNvPr>
          <p:cNvCxnSpPr/>
          <p:nvPr/>
        </p:nvCxnSpPr>
        <p:spPr bwMode="auto">
          <a:xfrm flipH="1">
            <a:off x="3962400" y="3411415"/>
            <a:ext cx="1477108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181BBF0-72A8-7F29-87CE-DE25706F2461}"/>
              </a:ext>
            </a:extLst>
          </p:cNvPr>
          <p:cNvCxnSpPr/>
          <p:nvPr/>
        </p:nvCxnSpPr>
        <p:spPr bwMode="auto">
          <a:xfrm flipH="1">
            <a:off x="3739662" y="3779837"/>
            <a:ext cx="1699846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D4AD34-8BF5-DD5B-EE72-1844E6E2976C}"/>
              </a:ext>
            </a:extLst>
          </p:cNvPr>
          <p:cNvCxnSpPr/>
          <p:nvPr/>
        </p:nvCxnSpPr>
        <p:spPr bwMode="auto">
          <a:xfrm flipH="1">
            <a:off x="4208585" y="4208585"/>
            <a:ext cx="178190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79B4F36-E0EC-D7BB-265A-2F10DDB0C291}"/>
              </a:ext>
            </a:extLst>
          </p:cNvPr>
          <p:cNvSpPr txBox="1"/>
          <p:nvPr/>
        </p:nvSpPr>
        <p:spPr bwMode="ltGray">
          <a:xfrm>
            <a:off x="4865077" y="832339"/>
            <a:ext cx="1957755" cy="646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Specifies the version of Docker Compose syntax being used</a:t>
            </a:r>
            <a:endParaRPr lang="en-IN" sz="1200" dirty="0"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D95E8-D440-83A5-D649-6758A3678C57}"/>
              </a:ext>
            </a:extLst>
          </p:cNvPr>
          <p:cNvSpPr txBox="1"/>
          <p:nvPr/>
        </p:nvSpPr>
        <p:spPr bwMode="ltGray">
          <a:xfrm>
            <a:off x="4741983" y="1783015"/>
            <a:ext cx="3581401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The name of the service (container). Can be used as a hostname within the network</a:t>
            </a:r>
            <a:endParaRPr lang="en-IN" sz="1200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4CC856-302D-88FA-51DD-B45A537C04B3}"/>
              </a:ext>
            </a:extLst>
          </p:cNvPr>
          <p:cNvSpPr txBox="1"/>
          <p:nvPr/>
        </p:nvSpPr>
        <p:spPr bwMode="ltGray">
          <a:xfrm>
            <a:off x="5359468" y="2420234"/>
            <a:ext cx="2444261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Uses the official NGINX image from Docker Hub.</a:t>
            </a:r>
            <a:endParaRPr lang="en-IN" sz="1200" dirty="0">
              <a:latin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4EECDE-5876-B35F-1D49-A9658BCF27A9}"/>
              </a:ext>
            </a:extLst>
          </p:cNvPr>
          <p:cNvSpPr txBox="1"/>
          <p:nvPr/>
        </p:nvSpPr>
        <p:spPr bwMode="ltGray">
          <a:xfrm>
            <a:off x="5439508" y="3120256"/>
            <a:ext cx="2672860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Maps port 80 of the container to port 80 of the host machine</a:t>
            </a:r>
            <a:endParaRPr lang="en-IN" sz="1200" dirty="0">
              <a:latin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B22DAD-6A34-0509-22C2-DF3ECCD99E0D}"/>
              </a:ext>
            </a:extLst>
          </p:cNvPr>
          <p:cNvSpPr txBox="1"/>
          <p:nvPr/>
        </p:nvSpPr>
        <p:spPr bwMode="ltGray">
          <a:xfrm>
            <a:off x="5264470" y="3635804"/>
            <a:ext cx="4008484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The name of the database service (another container).</a:t>
            </a:r>
            <a:endParaRPr lang="en-IN" sz="1200" dirty="0"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139254-4F5F-D3AD-FA76-2B758492ACAE}"/>
              </a:ext>
            </a:extLst>
          </p:cNvPr>
          <p:cNvSpPr txBox="1"/>
          <p:nvPr/>
        </p:nvSpPr>
        <p:spPr bwMode="ltGray">
          <a:xfrm>
            <a:off x="4865077" y="4070085"/>
            <a:ext cx="3727939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Uses the official MySQL image from Docker Hub.</a:t>
            </a:r>
            <a:endParaRPr lang="en-IN" sz="1200" dirty="0">
              <a:latin typeface="+mn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036122-BEA0-5039-2298-3662850A8A21}"/>
              </a:ext>
            </a:extLst>
          </p:cNvPr>
          <p:cNvSpPr txBox="1"/>
          <p:nvPr/>
        </p:nvSpPr>
        <p:spPr bwMode="ltGray">
          <a:xfrm>
            <a:off x="5643601" y="5186316"/>
            <a:ext cx="3250222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This is required by the MySQL image to set the root password.</a:t>
            </a:r>
            <a:endParaRPr lang="en-IN" sz="1200" dirty="0">
              <a:latin typeface="+mn-lt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5B08BE-AED6-5E09-E184-9ADD8BA2AEEC}"/>
              </a:ext>
            </a:extLst>
          </p:cNvPr>
          <p:cNvCxnSpPr/>
          <p:nvPr/>
        </p:nvCxnSpPr>
        <p:spPr bwMode="auto">
          <a:xfrm flipH="1" flipV="1">
            <a:off x="5264470" y="4806462"/>
            <a:ext cx="925315" cy="37985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6B52C75-A90B-86FD-29C3-12C8CE3BEEC8}"/>
              </a:ext>
            </a:extLst>
          </p:cNvPr>
          <p:cNvCxnSpPr/>
          <p:nvPr/>
        </p:nvCxnSpPr>
        <p:spPr bwMode="auto">
          <a:xfrm>
            <a:off x="2074985" y="4400224"/>
            <a:ext cx="82061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210363C-377B-5783-4843-D0BF190337F4}"/>
              </a:ext>
            </a:extLst>
          </p:cNvPr>
          <p:cNvSpPr txBox="1"/>
          <p:nvPr/>
        </p:nvSpPr>
        <p:spPr bwMode="ltGray">
          <a:xfrm>
            <a:off x="865133" y="4077059"/>
            <a:ext cx="1456591" cy="646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/>
              <a:t>Sets environment variables for the container</a:t>
            </a:r>
            <a:endParaRPr lang="en-IN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2024514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FC1A4D-4D92-BF45-4D1E-43128AA31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EF763-893E-F097-4430-B0B16EE7D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153303-419C-4850-E7A9-6080994E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Commands – Docker Compose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69375-4924-15EA-276B-BE41CD540241}"/>
              </a:ext>
            </a:extLst>
          </p:cNvPr>
          <p:cNvSpPr txBox="1"/>
          <p:nvPr/>
        </p:nvSpPr>
        <p:spPr bwMode="ltGray">
          <a:xfrm>
            <a:off x="2795710" y="4484343"/>
            <a:ext cx="5039710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# Rebuild images</a:t>
            </a:r>
          </a:p>
          <a:p>
            <a:r>
              <a:rPr lang="en-IN" sz="1200" dirty="0">
                <a:latin typeface="+mn-lt"/>
              </a:rPr>
              <a:t>docker-compose build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35C77-6E87-88A3-AEE2-2E0F33BCFFB9}"/>
              </a:ext>
            </a:extLst>
          </p:cNvPr>
          <p:cNvSpPr txBox="1"/>
          <p:nvPr/>
        </p:nvSpPr>
        <p:spPr bwMode="ltGray">
          <a:xfrm>
            <a:off x="2778370" y="1276851"/>
            <a:ext cx="5040922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# Start all defined services</a:t>
            </a:r>
          </a:p>
          <a:p>
            <a:r>
              <a:rPr lang="en-IN" sz="1200" dirty="0">
                <a:latin typeface="+mn-lt"/>
              </a:rPr>
              <a:t>docker-compose 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9B0EB-D623-DE9F-9C00-619D28EBFD15}"/>
              </a:ext>
            </a:extLst>
          </p:cNvPr>
          <p:cNvSpPr txBox="1"/>
          <p:nvPr/>
        </p:nvSpPr>
        <p:spPr bwMode="ltGray">
          <a:xfrm>
            <a:off x="2778370" y="2081811"/>
            <a:ext cx="5040922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# Start in detached (background) mode</a:t>
            </a:r>
          </a:p>
          <a:p>
            <a:r>
              <a:rPr lang="en-IN" sz="1200" dirty="0">
                <a:latin typeface="+mn-lt"/>
              </a:rPr>
              <a:t>docker-compose up -d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2925F6-A33D-7FB8-8D77-BF7975347D34}"/>
              </a:ext>
            </a:extLst>
          </p:cNvPr>
          <p:cNvSpPr txBox="1"/>
          <p:nvPr/>
        </p:nvSpPr>
        <p:spPr bwMode="ltGray">
          <a:xfrm>
            <a:off x="2783087" y="2883638"/>
            <a:ext cx="5040922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# Stop and remove services</a:t>
            </a:r>
          </a:p>
          <a:p>
            <a:r>
              <a:rPr lang="en-IN" sz="1200" dirty="0">
                <a:latin typeface="+mn-lt"/>
              </a:rPr>
              <a:t>docker-compose down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DF41B5-25CA-0182-ED2A-25A3B80E7C45}"/>
              </a:ext>
            </a:extLst>
          </p:cNvPr>
          <p:cNvSpPr txBox="1"/>
          <p:nvPr/>
        </p:nvSpPr>
        <p:spPr bwMode="ltGray">
          <a:xfrm>
            <a:off x="2794498" y="3685465"/>
            <a:ext cx="5040922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# View logs</a:t>
            </a:r>
          </a:p>
          <a:p>
            <a:r>
              <a:rPr lang="en-IN" sz="1200" dirty="0">
                <a:latin typeface="+mn-lt"/>
              </a:rPr>
              <a:t>docker-compose logs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CC36A7D-A37E-929C-14D7-1E01430D95C9}"/>
              </a:ext>
            </a:extLst>
          </p:cNvPr>
          <p:cNvSpPr/>
          <p:nvPr/>
        </p:nvSpPr>
        <p:spPr bwMode="auto">
          <a:xfrm>
            <a:off x="2116626" y="1293325"/>
            <a:ext cx="432000" cy="432000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1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ABC4480-B167-BCE9-872F-39E59F404932}"/>
              </a:ext>
            </a:extLst>
          </p:cNvPr>
          <p:cNvSpPr/>
          <p:nvPr/>
        </p:nvSpPr>
        <p:spPr bwMode="auto">
          <a:xfrm>
            <a:off x="2104133" y="2093528"/>
            <a:ext cx="432000" cy="432000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2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5A67EA-7433-67A3-FD07-D8FE67FFDA6A}"/>
              </a:ext>
            </a:extLst>
          </p:cNvPr>
          <p:cNvSpPr/>
          <p:nvPr/>
        </p:nvSpPr>
        <p:spPr bwMode="auto">
          <a:xfrm>
            <a:off x="2116624" y="2905707"/>
            <a:ext cx="432000" cy="432000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3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89BD19-996C-F460-CC6F-5EC7C7821F0C}"/>
              </a:ext>
            </a:extLst>
          </p:cNvPr>
          <p:cNvSpPr/>
          <p:nvPr/>
        </p:nvSpPr>
        <p:spPr bwMode="auto">
          <a:xfrm>
            <a:off x="2116626" y="3684140"/>
            <a:ext cx="432000" cy="432000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4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E0645A3-69B7-6969-50B7-0D60E0555952}"/>
              </a:ext>
            </a:extLst>
          </p:cNvPr>
          <p:cNvSpPr/>
          <p:nvPr/>
        </p:nvSpPr>
        <p:spPr bwMode="auto">
          <a:xfrm>
            <a:off x="2116625" y="4484343"/>
            <a:ext cx="432000" cy="432000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5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9226426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7C77B-C00E-8063-D35A-CB0C695F3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18C4D6-9A91-DE8A-4191-80C2F94CFD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694383"/>
            <a:ext cx="3006000" cy="3145616"/>
          </a:xfrm>
        </p:spPr>
        <p:txBody>
          <a:bodyPr/>
          <a:lstStyle/>
          <a:p>
            <a:pPr algn="ctr"/>
            <a:r>
              <a:rPr lang="en-US" dirty="0"/>
              <a:t>Docker images are stored, shared, and distributed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904C0-EEDE-D7DF-2FA8-64CF91B066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7131" y="3692769"/>
            <a:ext cx="3006000" cy="3145616"/>
          </a:xfrm>
        </p:spPr>
        <p:txBody>
          <a:bodyPr/>
          <a:lstStyle/>
          <a:p>
            <a:pPr algn="ctr"/>
            <a:r>
              <a:rPr lang="en-US" dirty="0"/>
              <a:t>Users can push/pull images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E61D8-A2D2-A35A-6A1A-1FEF2BA194C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14263" y="3694383"/>
            <a:ext cx="3006000" cy="3145616"/>
          </a:xfrm>
        </p:spPr>
        <p:txBody>
          <a:bodyPr/>
          <a:lstStyle/>
          <a:p>
            <a:pPr algn="ctr"/>
            <a:r>
              <a:rPr lang="en-US" dirty="0"/>
              <a:t>Supports both public and private repositories</a:t>
            </a:r>
            <a:endParaRPr lang="en-IN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A33BE4-F5DD-317A-01DD-A38F196B0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0" smtClean="0"/>
              <a:pPr/>
              <a:t>14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6F7834-7879-434B-1A34-700BF76A1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09A5052-D8E8-09F0-0319-16D9F76E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Docker Hub?</a:t>
            </a:r>
            <a:endParaRPr lang="en-GB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3B656A-D9EA-1598-59DE-88AB78AA29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04835" y="2163112"/>
            <a:ext cx="1272133" cy="12721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3D7F76-F132-C52F-E9C6-6C85480FCD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3196" y="2032911"/>
            <a:ext cx="1478330" cy="14783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C3C8D3-63F3-04B8-81AA-168357C845F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24476" y="1957016"/>
            <a:ext cx="1630119" cy="163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65266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D7854-7334-7E82-683F-1705C0FBA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3EAFC-13FC-079C-28B0-829DA60A17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261850E-C11B-0891-04B9-4818C587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with Docker Hub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8ACAF3-1E5E-91EE-E847-29A64403231C}"/>
              </a:ext>
            </a:extLst>
          </p:cNvPr>
          <p:cNvSpPr txBox="1"/>
          <p:nvPr/>
        </p:nvSpPr>
        <p:spPr bwMode="ltGray">
          <a:xfrm>
            <a:off x="1238773" y="3085433"/>
            <a:ext cx="2619704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docker pull nginx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BF5A3C-ADD2-CC6B-F90F-2F4269490543}"/>
              </a:ext>
            </a:extLst>
          </p:cNvPr>
          <p:cNvSpPr txBox="1"/>
          <p:nvPr/>
        </p:nvSpPr>
        <p:spPr bwMode="ltGray">
          <a:xfrm>
            <a:off x="5884150" y="3085433"/>
            <a:ext cx="3019754" cy="61433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latin typeface="+mn-lt"/>
              </a:rPr>
              <a:t>docker tag </a:t>
            </a:r>
            <a:r>
              <a:rPr lang="en-IN" sz="1200" dirty="0" err="1">
                <a:latin typeface="+mn-lt"/>
              </a:rPr>
              <a:t>myapp</a:t>
            </a:r>
            <a:r>
              <a:rPr lang="en-IN" sz="1200" dirty="0">
                <a:latin typeface="+mn-lt"/>
              </a:rPr>
              <a:t> username/</a:t>
            </a:r>
            <a:r>
              <a:rPr lang="en-IN" sz="1200" dirty="0" err="1">
                <a:latin typeface="+mn-lt"/>
              </a:rPr>
              <a:t>myapp</a:t>
            </a:r>
            <a:endParaRPr lang="en-IN" sz="12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IN" sz="1200" dirty="0">
                <a:latin typeface="+mn-lt"/>
              </a:rPr>
              <a:t>docker push username/</a:t>
            </a:r>
            <a:r>
              <a:rPr lang="en-IN" sz="1200" dirty="0" err="1">
                <a:latin typeface="+mn-lt"/>
              </a:rPr>
              <a:t>myapp</a:t>
            </a:r>
            <a:endParaRPr lang="en-IN" sz="1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BAA032-C783-5596-3F93-DD22F8F621AD}"/>
              </a:ext>
            </a:extLst>
          </p:cNvPr>
          <p:cNvSpPr txBox="1"/>
          <p:nvPr/>
        </p:nvSpPr>
        <p:spPr bwMode="ltGray">
          <a:xfrm>
            <a:off x="470337" y="2553803"/>
            <a:ext cx="396098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latin typeface="+mn-lt"/>
              </a:rPr>
              <a:t>Pull an image from Docker Hub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72121E-59ED-C42C-F9B4-7E17DAE73666}"/>
              </a:ext>
            </a:extLst>
          </p:cNvPr>
          <p:cNvSpPr txBox="1"/>
          <p:nvPr/>
        </p:nvSpPr>
        <p:spPr bwMode="ltGray">
          <a:xfrm>
            <a:off x="4874172" y="2487492"/>
            <a:ext cx="5039710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latin typeface="+mn-lt"/>
              </a:rPr>
              <a:t>Push your custom image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F360F6-A29E-49AE-2719-DF6852090A5B}"/>
              </a:ext>
            </a:extLst>
          </p:cNvPr>
          <p:cNvCxnSpPr/>
          <p:nvPr/>
        </p:nvCxnSpPr>
        <p:spPr bwMode="auto">
          <a:xfrm>
            <a:off x="1113692" y="2830802"/>
            <a:ext cx="2744785" cy="0"/>
          </a:xfrm>
          <a:prstGeom prst="line">
            <a:avLst/>
          </a:prstGeom>
          <a:noFill/>
          <a:ln w="12700">
            <a:solidFill>
              <a:schemeClr val="accent3">
                <a:lumMod val="20000"/>
                <a:lumOff val="80000"/>
              </a:schemeClr>
            </a:solidFill>
            <a:round/>
            <a:headEnd/>
            <a:tailEnd/>
          </a:ln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6624E3-3D75-E29C-1C43-70FC8FD0A7E7}"/>
              </a:ext>
            </a:extLst>
          </p:cNvPr>
          <p:cNvCxnSpPr/>
          <p:nvPr/>
        </p:nvCxnSpPr>
        <p:spPr bwMode="auto">
          <a:xfrm>
            <a:off x="6021634" y="2764491"/>
            <a:ext cx="2744785" cy="0"/>
          </a:xfrm>
          <a:prstGeom prst="line">
            <a:avLst/>
          </a:prstGeom>
          <a:noFill/>
          <a:ln w="12700">
            <a:solidFill>
              <a:schemeClr val="accent3">
                <a:lumMod val="20000"/>
                <a:lumOff val="80000"/>
              </a:schemeClr>
            </a:solidFill>
            <a:round/>
            <a:headEnd/>
            <a:tailEnd/>
          </a:ln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48C8508-D229-20C6-8C4D-9C81647B190E}"/>
              </a:ext>
            </a:extLst>
          </p:cNvPr>
          <p:cNvSpPr/>
          <p:nvPr/>
        </p:nvSpPr>
        <p:spPr bwMode="auto">
          <a:xfrm>
            <a:off x="2270084" y="1736583"/>
            <a:ext cx="432000" cy="432000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1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54C14F-8F01-8840-22BC-62FC380AD49D}"/>
              </a:ext>
            </a:extLst>
          </p:cNvPr>
          <p:cNvSpPr/>
          <p:nvPr/>
        </p:nvSpPr>
        <p:spPr bwMode="auto">
          <a:xfrm>
            <a:off x="7178026" y="1734550"/>
            <a:ext cx="432000" cy="432000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2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5032717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101CBF-2657-8828-94F7-65B1EA9A07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779836"/>
            <a:ext cx="4590000" cy="3060701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Store sensitive/proprietary images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0DFE0A-6FDE-56C2-968E-10964CF88E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30799" y="3779836"/>
            <a:ext cx="4590000" cy="306070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Control access (teams, CI/CD workflows)</a:t>
            </a:r>
            <a:endParaRPr lang="en-I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E35524-0414-0E71-9568-9356BE4FD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D99888-2E26-081F-7FD0-C62ABE2CD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09D470-5EE1-69B7-73B4-A9E5CD24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Private Repositories - Why use them?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A41787-71DC-19BD-B189-47BA1064CA2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18625" y="2158931"/>
            <a:ext cx="1260000" cy="1260000"/>
          </a:xfrm>
          <a:prstGeom prst="rect">
            <a:avLst/>
          </a:prstGeom>
        </p:spPr>
      </p:pic>
      <p:pic>
        <p:nvPicPr>
          <p:cNvPr id="14338" name="Picture 2" descr="ci cd line&quot; Icon - Download for free – Iconduck">
            <a:extLst>
              <a:ext uri="{FF2B5EF4-FFF2-40B4-BE49-F238E27FC236}">
                <a16:creationId xmlns:a16="http://schemas.microsoft.com/office/drawing/2014/main" id="{68F48717-6240-B60F-1019-FDB63A2DA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682" y="2158931"/>
            <a:ext cx="126423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968043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59F9C-B9E4-0F49-B48F-8726E293DD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781450"/>
            <a:ext cx="3006000" cy="3058549"/>
          </a:xfrm>
        </p:spPr>
        <p:txBody>
          <a:bodyPr/>
          <a:lstStyle/>
          <a:p>
            <a:pPr algn="ctr"/>
            <a:r>
              <a:rPr lang="en-US" dirty="0"/>
              <a:t>Reduces image size → faster builds, pushes, and pulls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8DD5EC-5E0A-3113-BE6A-86CD235E2D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7131" y="3779836"/>
            <a:ext cx="3006000" cy="3058549"/>
          </a:xfrm>
        </p:spPr>
        <p:txBody>
          <a:bodyPr/>
          <a:lstStyle/>
          <a:p>
            <a:pPr algn="ctr"/>
            <a:r>
              <a:rPr lang="en-US" dirty="0"/>
              <a:t>Improves security by minimizing attack surface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524079-2922-F486-E375-27BFD4A243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14263" y="3781450"/>
            <a:ext cx="3006000" cy="3058549"/>
          </a:xfrm>
        </p:spPr>
        <p:txBody>
          <a:bodyPr/>
          <a:lstStyle/>
          <a:p>
            <a:pPr algn="ctr"/>
            <a:r>
              <a:rPr lang="en-IN" dirty="0"/>
              <a:t>Enhances performance and portability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77DD7-8B80-3252-9035-55105A7E4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17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7726AC-AA1B-2BE7-3EF0-18E958D8A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CC0D94-80CA-85E6-A93F-2AB88F632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Optimize Docker Images?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200B8A4-0D57-E713-177A-F1814AF32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0" y="2171172"/>
            <a:ext cx="151675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D45C2E-0139-B9D7-D90D-31DFAE74CA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45625" y="2171172"/>
            <a:ext cx="1260000" cy="12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196631-6F54-677D-4955-F9AB8BB9E50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5706" y="2160007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90141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7D36BB-179A-2509-0686-0E47C3557C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779836"/>
            <a:ext cx="4590000" cy="3060701"/>
          </a:xfrm>
        </p:spPr>
        <p:txBody>
          <a:bodyPr/>
          <a:lstStyle/>
          <a:p>
            <a:pPr algn="ctr"/>
            <a:r>
              <a:rPr lang="en-IN" dirty="0"/>
              <a:t>Works like .</a:t>
            </a:r>
            <a:r>
              <a:rPr lang="en-IN" dirty="0" err="1"/>
              <a:t>gitignore</a:t>
            </a:r>
            <a:endParaRPr lang="en-IN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048EE56-6646-2C8A-F4A9-8FB838D656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30799" y="3779836"/>
            <a:ext cx="4590000" cy="3060701"/>
          </a:xfrm>
        </p:spPr>
        <p:txBody>
          <a:bodyPr/>
          <a:lstStyle/>
          <a:p>
            <a:pPr algn="ctr"/>
            <a:r>
              <a:rPr lang="en-US" dirty="0"/>
              <a:t>Prevents unnecessary files </a:t>
            </a:r>
          </a:p>
          <a:p>
            <a:pPr algn="ctr"/>
            <a:r>
              <a:rPr lang="en-US" dirty="0"/>
              <a:t>(e.g., .git, </a:t>
            </a:r>
            <a:r>
              <a:rPr lang="en-US" dirty="0" err="1"/>
              <a:t>node_modules</a:t>
            </a:r>
            <a:r>
              <a:rPr lang="en-US" dirty="0"/>
              <a:t>, tests) from being </a:t>
            </a:r>
          </a:p>
          <a:p>
            <a:pPr algn="ctr"/>
            <a:r>
              <a:rPr lang="en-US" dirty="0"/>
              <a:t>copied into the image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88344-2ED0-FB15-0AB4-7763900F6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6AC1E-CA2D-0B17-A177-AC8C65E0B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C968E5-AB1F-F385-21E2-59A9E5843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.</a:t>
            </a:r>
            <a:r>
              <a:rPr lang="en-IN" dirty="0" err="1"/>
              <a:t>dockerignore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E2CC5-424D-FD0D-1FA9-2A1DC4340096}"/>
              </a:ext>
            </a:extLst>
          </p:cNvPr>
          <p:cNvSpPr/>
          <p:nvPr/>
        </p:nvSpPr>
        <p:spPr bwMode="auto">
          <a:xfrm>
            <a:off x="1728877" y="2960477"/>
            <a:ext cx="1852246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+mn-lt"/>
              </a:rPr>
              <a:t>dockerignore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9A5C83-0552-64C7-4B25-F6A6F01E75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95799" y="2330477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72777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CFBA05F-AB19-C447-9A9B-4CD2AAE1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8F0AC38-E3A8-71B0-C418-7520A0308545}"/>
              </a:ext>
            </a:extLst>
          </p:cNvPr>
          <p:cNvSpPr/>
          <p:nvPr/>
        </p:nvSpPr>
        <p:spPr bwMode="auto">
          <a:xfrm>
            <a:off x="2208648" y="1687021"/>
            <a:ext cx="544749" cy="544749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>
            <a:defPPr>
              <a:defRPr lang="de-DE"/>
            </a:defPPr>
            <a:lvl1pPr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503190" indent="-4603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007967" indent="-9365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512745" indent="-14127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017521" indent="-188896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5783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2939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096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252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1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92E92952-AA21-12B4-55A7-DB26511520A6}"/>
              </a:ext>
            </a:extLst>
          </p:cNvPr>
          <p:cNvSpPr txBox="1"/>
          <p:nvPr/>
        </p:nvSpPr>
        <p:spPr bwMode="ltGray">
          <a:xfrm>
            <a:off x="2833053" y="1816112"/>
            <a:ext cx="2779823" cy="28656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00913" tIns="50457" rIns="100913" bIns="50457" rtlCol="0" anchor="t" anchorCtr="0">
            <a:spAutoFit/>
          </a:bodyPr>
          <a:lstStyle>
            <a:defPPr>
              <a:defRPr lang="de-DE"/>
            </a:defPPr>
            <a:lvl1pPr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503190" indent="-4603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007967" indent="-9365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512745" indent="-14127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017521" indent="-188896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5783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2939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096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252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eaLnBrk="0" hangingPunct="0"/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Docker Volumes and Persistent Data</a:t>
            </a:r>
            <a:endParaRPr lang="en-IN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2A4E31-B93D-33A2-7F0C-DE64CEAA76A2}"/>
              </a:ext>
            </a:extLst>
          </p:cNvPr>
          <p:cNvSpPr/>
          <p:nvPr/>
        </p:nvSpPr>
        <p:spPr bwMode="auto">
          <a:xfrm>
            <a:off x="2208647" y="2419988"/>
            <a:ext cx="544749" cy="544749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>
            <a:defPPr>
              <a:defRPr lang="de-DE"/>
            </a:defPPr>
            <a:lvl1pPr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503190" indent="-4603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007967" indent="-9365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512745" indent="-14127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017521" indent="-188896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5783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2939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096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252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2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78C26F-16EA-299C-7D62-C9BC8354F6F8}"/>
              </a:ext>
            </a:extLst>
          </p:cNvPr>
          <p:cNvSpPr/>
          <p:nvPr/>
        </p:nvSpPr>
        <p:spPr bwMode="auto">
          <a:xfrm>
            <a:off x="2208648" y="3148547"/>
            <a:ext cx="544749" cy="544749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>
            <a:defPPr>
              <a:defRPr lang="de-DE"/>
            </a:defPPr>
            <a:lvl1pPr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503190" indent="-4603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007967" indent="-9365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512745" indent="-14127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017521" indent="-188896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5783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2939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096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252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3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3D596A-28A0-8732-38C7-522D4FB6FCA2}"/>
              </a:ext>
            </a:extLst>
          </p:cNvPr>
          <p:cNvSpPr/>
          <p:nvPr/>
        </p:nvSpPr>
        <p:spPr bwMode="auto">
          <a:xfrm>
            <a:off x="2208648" y="3877106"/>
            <a:ext cx="544749" cy="544749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>
            <a:defPPr>
              <a:defRPr lang="de-DE"/>
            </a:defPPr>
            <a:lvl1pPr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503190" indent="-4603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007967" indent="-9365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512745" indent="-14127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017521" indent="-188896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5783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2939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096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252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4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B57635-4174-BB6F-00A9-1130E0ACD01F}"/>
              </a:ext>
            </a:extLst>
          </p:cNvPr>
          <p:cNvSpPr/>
          <p:nvPr/>
        </p:nvSpPr>
        <p:spPr bwMode="auto">
          <a:xfrm>
            <a:off x="2208648" y="4605665"/>
            <a:ext cx="544749" cy="544749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>
            <a:defPPr>
              <a:defRPr lang="de-DE"/>
            </a:defPPr>
            <a:lvl1pPr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503190" indent="-4603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007967" indent="-9365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512745" indent="-14127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017521" indent="-188896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5783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2939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096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252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5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A21AE032-E766-C713-5D7E-7FE8B7CB6810}"/>
              </a:ext>
            </a:extLst>
          </p:cNvPr>
          <p:cNvSpPr txBox="1"/>
          <p:nvPr/>
        </p:nvSpPr>
        <p:spPr bwMode="ltGray">
          <a:xfrm>
            <a:off x="2833053" y="2555853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de-DE"/>
            </a:defPPr>
            <a:lvl1pPr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503190" indent="-4603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007967" indent="-9365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512745" indent="-14127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017521" indent="-188896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5783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2939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096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252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Docker Networking Essentials</a:t>
            </a:r>
            <a:endParaRPr lang="en-IN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3F784C41-67F0-4048-2A86-26E714318A56}"/>
              </a:ext>
            </a:extLst>
          </p:cNvPr>
          <p:cNvSpPr txBox="1"/>
          <p:nvPr/>
        </p:nvSpPr>
        <p:spPr bwMode="ltGray">
          <a:xfrm>
            <a:off x="2833053" y="3284412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de-DE"/>
            </a:defPPr>
            <a:lvl1pPr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503190" indent="-4603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007967" indent="-9365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512745" indent="-14127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017521" indent="-188896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5783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2939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096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252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Docker Compose: Multi-Container Applications</a:t>
            </a:r>
            <a:endParaRPr lang="en-IN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D2A013C3-9D4A-6AB7-65E9-333864007844}"/>
              </a:ext>
            </a:extLst>
          </p:cNvPr>
          <p:cNvSpPr txBox="1"/>
          <p:nvPr/>
        </p:nvSpPr>
        <p:spPr bwMode="ltGray">
          <a:xfrm>
            <a:off x="2833053" y="4010980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de-DE"/>
            </a:defPPr>
            <a:lvl1pPr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503190" indent="-4603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007967" indent="-9365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512745" indent="-14127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017521" indent="-188896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5783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2939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096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252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Docker Hub and Private Repositories</a:t>
            </a:r>
            <a:endParaRPr lang="en-IN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AF2694FE-D10D-30AF-C3A9-91FB6917C318}"/>
              </a:ext>
            </a:extLst>
          </p:cNvPr>
          <p:cNvSpPr txBox="1"/>
          <p:nvPr/>
        </p:nvSpPr>
        <p:spPr bwMode="ltGray">
          <a:xfrm>
            <a:off x="2833053" y="4739539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de-DE"/>
            </a:defPPr>
            <a:lvl1pPr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503190" indent="-4603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007967" indent="-9365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512745" indent="-14127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017521" indent="-188896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5783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2939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096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252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Best Practices for Docker Image Optimization</a:t>
            </a:r>
            <a:endParaRPr lang="en-IN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1F3824-E479-59FE-D364-C0548E711BCB}"/>
              </a:ext>
            </a:extLst>
          </p:cNvPr>
          <p:cNvCxnSpPr>
            <a:cxnSpLocks/>
          </p:cNvCxnSpPr>
          <p:nvPr/>
        </p:nvCxnSpPr>
        <p:spPr bwMode="auto">
          <a:xfrm>
            <a:off x="2957678" y="2330212"/>
            <a:ext cx="46887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41EB1A-FC5F-70BF-DB75-D553C7E02D6B}"/>
              </a:ext>
            </a:extLst>
          </p:cNvPr>
          <p:cNvCxnSpPr>
            <a:cxnSpLocks/>
          </p:cNvCxnSpPr>
          <p:nvPr/>
        </p:nvCxnSpPr>
        <p:spPr bwMode="auto">
          <a:xfrm>
            <a:off x="2957678" y="3066272"/>
            <a:ext cx="46887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2BB2EC-4BBF-2855-EA79-F9587B9CC788}"/>
              </a:ext>
            </a:extLst>
          </p:cNvPr>
          <p:cNvCxnSpPr>
            <a:cxnSpLocks/>
          </p:cNvCxnSpPr>
          <p:nvPr/>
        </p:nvCxnSpPr>
        <p:spPr bwMode="auto">
          <a:xfrm>
            <a:off x="2957678" y="3786118"/>
            <a:ext cx="46887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CA6667-A812-15D0-090B-197F09ADBD83}"/>
              </a:ext>
            </a:extLst>
          </p:cNvPr>
          <p:cNvCxnSpPr>
            <a:cxnSpLocks/>
          </p:cNvCxnSpPr>
          <p:nvPr/>
        </p:nvCxnSpPr>
        <p:spPr bwMode="auto">
          <a:xfrm>
            <a:off x="2957678" y="4535149"/>
            <a:ext cx="46887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1">
            <a:extLst>
              <a:ext uri="{FF2B5EF4-FFF2-40B4-BE49-F238E27FC236}">
                <a16:creationId xmlns:a16="http://schemas.microsoft.com/office/drawing/2014/main" id="{1E945BB3-513E-1508-3567-3CE5A939F668}"/>
              </a:ext>
            </a:extLst>
          </p:cNvPr>
          <p:cNvSpPr txBox="1"/>
          <p:nvPr/>
        </p:nvSpPr>
        <p:spPr bwMode="ltGray">
          <a:xfrm>
            <a:off x="2833053" y="5461781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de-DE"/>
            </a:defPPr>
            <a:lvl1pPr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503190" indent="-4603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007967" indent="-9365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512745" indent="-14127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017521" indent="-188896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5783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2939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096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252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IN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Debugging, Logging and Security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E53C49-3092-AE72-3367-FF45B2807B6F}"/>
              </a:ext>
            </a:extLst>
          </p:cNvPr>
          <p:cNvSpPr/>
          <p:nvPr/>
        </p:nvSpPr>
        <p:spPr bwMode="auto">
          <a:xfrm>
            <a:off x="2208646" y="5327905"/>
            <a:ext cx="544749" cy="544749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>
            <a:defPPr>
              <a:defRPr lang="de-DE"/>
            </a:defPPr>
            <a:lvl1pPr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503190" indent="-4603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007967" indent="-9365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512745" indent="-141274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017521" indent="-188896" algn="l" defTabSz="1007967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5783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2939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096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252" algn="l" defTabSz="914313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6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B320D5D-AE4B-D315-F953-647580F82E55}"/>
              </a:ext>
            </a:extLst>
          </p:cNvPr>
          <p:cNvCxnSpPr>
            <a:cxnSpLocks/>
          </p:cNvCxnSpPr>
          <p:nvPr/>
        </p:nvCxnSpPr>
        <p:spPr bwMode="auto">
          <a:xfrm>
            <a:off x="2957678" y="5305983"/>
            <a:ext cx="46887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410642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FB0A8-E0BF-5619-3D2D-A37A56880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19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8BD09-C269-B7C2-3353-E8A50D715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CF0C7E-B3BD-80F4-135C-4668EBF8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 of Best Practices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428BF3-7C9E-AAA0-8D1A-79481CEFE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445361"/>
              </p:ext>
            </p:extLst>
          </p:nvPr>
        </p:nvGraphicFramePr>
        <p:xfrm>
          <a:off x="2151672" y="1829294"/>
          <a:ext cx="5777280" cy="278959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44482">
                  <a:extLst>
                    <a:ext uri="{9D8B030D-6E8A-4147-A177-3AD203B41FA5}">
                      <a16:colId xmlns:a16="http://schemas.microsoft.com/office/drawing/2014/main" val="82281457"/>
                    </a:ext>
                  </a:extLst>
                </a:gridCol>
                <a:gridCol w="3532798">
                  <a:extLst>
                    <a:ext uri="{9D8B030D-6E8A-4147-A177-3AD203B41FA5}">
                      <a16:colId xmlns:a16="http://schemas.microsoft.com/office/drawing/2014/main" val="3148327121"/>
                    </a:ext>
                  </a:extLst>
                </a:gridCol>
              </a:tblGrid>
              <a:tr h="464933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Practice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Benefit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431455"/>
                  </a:ext>
                </a:extLst>
              </a:tr>
              <a:tr h="464933">
                <a:tc>
                  <a:txBody>
                    <a:bodyPr/>
                    <a:lstStyle/>
                    <a:p>
                      <a:r>
                        <a:rPr lang="en-IN" sz="1200"/>
                        <a:t>Minimal base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Smaller size, fewer CVEs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897003"/>
                  </a:ext>
                </a:extLst>
              </a:tr>
              <a:tr h="464933">
                <a:tc>
                  <a:txBody>
                    <a:bodyPr/>
                    <a:lstStyle/>
                    <a:p>
                      <a:r>
                        <a:rPr lang="en-IN" sz="1200"/>
                        <a:t>Clean temp files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Reduces image layers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202684"/>
                  </a:ext>
                </a:extLst>
              </a:tr>
              <a:tr h="464933">
                <a:tc>
                  <a:txBody>
                    <a:bodyPr/>
                    <a:lstStyle/>
                    <a:p>
                      <a:r>
                        <a:rPr lang="en-IN" sz="1200"/>
                        <a:t>Combine RUN commands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Optimized layering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494282"/>
                  </a:ext>
                </a:extLst>
              </a:tr>
              <a:tr h="464933">
                <a:tc>
                  <a:txBody>
                    <a:bodyPr/>
                    <a:lstStyle/>
                    <a:p>
                      <a:r>
                        <a:rPr lang="en-IN" sz="1200"/>
                        <a:t>Use .dockerignore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Faster build, fewer files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886339"/>
                  </a:ext>
                </a:extLst>
              </a:tr>
              <a:tr h="464933">
                <a:tc>
                  <a:txBody>
                    <a:bodyPr/>
                    <a:lstStyle/>
                    <a:p>
                      <a:r>
                        <a:rPr lang="en-IN" sz="1200"/>
                        <a:t>Multi-stage builds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Clean and production-ready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49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503214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36836D-0745-1AAC-0293-38C5EE2436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779836"/>
            <a:ext cx="3006000" cy="30601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Containers are often treated as black boxes</a:t>
            </a:r>
            <a:endParaRPr lang="en-I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06ABDC-2F36-B071-773C-F775DA99BDA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7131" y="3778222"/>
            <a:ext cx="3006000" cy="30601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Without visibility, it's hard to know why something fails</a:t>
            </a:r>
            <a:endParaRPr lang="en-I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873412-3F9E-FF4F-38C4-9A237AED5FA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14263" y="3779836"/>
            <a:ext cx="3006000" cy="30601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Debugging and logging help ensure faster issue resolution and better reliability</a:t>
            </a:r>
            <a:endParaRPr lang="en-I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CD0133-7445-34F5-6357-194FE34BD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20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8AE8F-4078-884C-EA22-5229E4D66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334840-460E-2B3B-F59A-83CE89744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and Logging in Docker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1CBB6A-726B-B1C8-EF21-BD9EF899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5263" y="2291563"/>
            <a:ext cx="1224000" cy="12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86DE5F-DD28-AC38-A918-7A71551E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31044" y="2372694"/>
            <a:ext cx="1224000" cy="122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3A5280-2494-37A8-FBFF-DDC9F0C0605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51362" y="2291563"/>
            <a:ext cx="1224000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77765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C6634-0FCB-C56F-7306-CA97793B97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781450"/>
            <a:ext cx="3006000" cy="3058549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Host access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0E8CB6-2BCE-9FA8-E45B-01DBE184D5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7131" y="3779836"/>
            <a:ext cx="3006000" cy="3058549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Data leaks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8341D4-C483-F487-14D7-96BF6C5DA37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14263" y="3781450"/>
            <a:ext cx="3006000" cy="3058549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Vulnerabilities in production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7BF3B-397C-98F9-6496-DA2CE6374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21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555A5-1F36-CDE0-C1BB-9C51245D1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F5F75-EAFD-D387-B364-8F08B5FA9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Security Considerations in Docker</a:t>
            </a:r>
          </a:p>
        </p:txBody>
      </p:sp>
      <p:pic>
        <p:nvPicPr>
          <p:cNvPr id="17410" name="Picture 2" descr="Host - Free communications icons">
            <a:extLst>
              <a:ext uri="{FF2B5EF4-FFF2-40B4-BE49-F238E27FC236}">
                <a16:creationId xmlns:a16="http://schemas.microsoft.com/office/drawing/2014/main" id="{0A1F0366-CA42-F953-96C6-4856EA4B6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73" y="2160007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ata leak - Free security icons">
            <a:extLst>
              <a:ext uri="{FF2B5EF4-FFF2-40B4-BE49-F238E27FC236}">
                <a16:creationId xmlns:a16="http://schemas.microsoft.com/office/drawing/2014/main" id="{2FFD9AEA-C0E6-9CB7-3248-632CCC278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165" y="2160007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Vulnerability Generic color outline icon | Freepik">
            <a:extLst>
              <a:ext uri="{FF2B5EF4-FFF2-40B4-BE49-F238E27FC236}">
                <a16:creationId xmlns:a16="http://schemas.microsoft.com/office/drawing/2014/main" id="{9CE5FBF8-4D6E-6AB6-D536-5C666BC79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161" y="2160007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959847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7DDB28-29BD-4AB7-FED6-AD263155F8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781451"/>
            <a:ext cx="3006000" cy="305854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Always use official or verified images</a:t>
            </a:r>
            <a:endParaRPr lang="en-I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0F10-DE3E-CB2D-B613-27350471869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7131" y="3779837"/>
            <a:ext cx="3006000" cy="305854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Avoid pulling images from unknown sources.</a:t>
            </a:r>
            <a:endParaRPr lang="en-I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AE623-2666-75B0-2010-31F4A5A5759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14263" y="3781451"/>
            <a:ext cx="3006000" cy="305854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Reduces risk of malicious code or outdated packages.</a:t>
            </a:r>
            <a:endParaRPr lang="en-I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1F784-9BBD-5B93-7E44-2B38B1B08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C3C09-BE71-B151-DB2D-2D69B89A9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4225CC-BEB5-039F-4E81-F3C9ECEF3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Trusted Base Images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9850E1-4AC9-5983-326C-DCBC1D411B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14702" y="2338309"/>
            <a:ext cx="1260000" cy="12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39BD7F-4BB0-0349-A443-295F6FAF43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87165" y="2338309"/>
            <a:ext cx="1260000" cy="1260000"/>
          </a:xfrm>
          <a:prstGeom prst="rect">
            <a:avLst/>
          </a:prstGeom>
        </p:spPr>
      </p:pic>
      <p:pic>
        <p:nvPicPr>
          <p:cNvPr id="16386" name="Picture 2" descr="outdated&quot; Icon - Download for free – Iconduck">
            <a:extLst>
              <a:ext uri="{FF2B5EF4-FFF2-40B4-BE49-F238E27FC236}">
                <a16:creationId xmlns:a16="http://schemas.microsoft.com/office/drawing/2014/main" id="{5B9615FF-275E-7899-C4B7-6AA5F2243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602" y="2351087"/>
            <a:ext cx="1097321" cy="10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76697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3E63E-3509-3FB8-077C-AB7C1A952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B7C8B-3AD2-9A24-74DF-5F1673A94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884755-D8CA-E6CC-19EA-C7A298923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Best Practices Summary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944CEC2-4C65-E081-8772-D7956F7B6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262478"/>
              </p:ext>
            </p:extLst>
          </p:nvPr>
        </p:nvGraphicFramePr>
        <p:xfrm>
          <a:off x="2139948" y="1856164"/>
          <a:ext cx="6652359" cy="282134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81558">
                  <a:extLst>
                    <a:ext uri="{9D8B030D-6E8A-4147-A177-3AD203B41FA5}">
                      <a16:colId xmlns:a16="http://schemas.microsoft.com/office/drawing/2014/main" val="2703012392"/>
                    </a:ext>
                  </a:extLst>
                </a:gridCol>
                <a:gridCol w="3970801">
                  <a:extLst>
                    <a:ext uri="{9D8B030D-6E8A-4147-A177-3AD203B41FA5}">
                      <a16:colId xmlns:a16="http://schemas.microsoft.com/office/drawing/2014/main" val="2463079799"/>
                    </a:ext>
                  </a:extLst>
                </a:gridCol>
              </a:tblGrid>
              <a:tr h="403049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Practice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Why it Matters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90422"/>
                  </a:ext>
                </a:extLst>
              </a:tr>
              <a:tr h="403049"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ü"/>
                      </a:pPr>
                      <a:r>
                        <a:rPr lang="en-IN" sz="1200" dirty="0"/>
                        <a:t>Use trusted base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Avoid malware and outdated libraries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026482"/>
                  </a:ext>
                </a:extLst>
              </a:tr>
              <a:tr h="403049"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ü"/>
                      </a:pPr>
                      <a:r>
                        <a:rPr lang="en-IN" sz="1200" dirty="0"/>
                        <a:t>Drop root privileges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Reduces potential damage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587360"/>
                  </a:ext>
                </a:extLst>
              </a:tr>
              <a:tr h="403049"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ü"/>
                      </a:pPr>
                      <a:r>
                        <a:rPr lang="en-IN" sz="1200" dirty="0"/>
                        <a:t>Store secrets securely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Protect sensitive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075420"/>
                  </a:ext>
                </a:extLst>
              </a:tr>
              <a:tr h="403049"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ü"/>
                      </a:pPr>
                      <a:r>
                        <a:rPr lang="en-IN" sz="1200" dirty="0"/>
                        <a:t>Drop Linux capabilities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Enforce least privilege principle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308647"/>
                  </a:ext>
                </a:extLst>
              </a:tr>
              <a:tr h="403049"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ü"/>
                      </a:pPr>
                      <a:r>
                        <a:rPr lang="en-IN" sz="1200" dirty="0"/>
                        <a:t>Regular image scanning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Catch known vulnerabilities early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3355662"/>
                  </a:ext>
                </a:extLst>
              </a:tr>
              <a:tr h="403049"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ü"/>
                      </a:pPr>
                      <a:r>
                        <a:rPr lang="en-IN" sz="1200" dirty="0"/>
                        <a:t>Limit network exposure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Reduce attack surface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871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055810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A10B2-6EAE-01ED-867C-97888FBD3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24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CE250-B900-317A-3AB9-863859446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3474A3-0782-16D5-326F-A721C13D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0704725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30B5BA-F637-B6CF-CC65-E540187B01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779836"/>
            <a:ext cx="4590000" cy="3060701"/>
          </a:xfrm>
        </p:spPr>
        <p:txBody>
          <a:bodyPr/>
          <a:lstStyle/>
          <a:p>
            <a:pPr algn="ctr"/>
            <a:r>
              <a:rPr lang="en-US" dirty="0"/>
              <a:t>Docker container is ephemeral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01DB8-AC62-05B5-6291-CC83F6A603E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30799" y="3779836"/>
            <a:ext cx="4590000" cy="3060701"/>
          </a:xfrm>
        </p:spPr>
        <p:txBody>
          <a:bodyPr/>
          <a:lstStyle/>
          <a:p>
            <a:pPr algn="ctr"/>
            <a:r>
              <a:rPr lang="en-US" dirty="0"/>
              <a:t>Problem for stateful applications like </a:t>
            </a:r>
          </a:p>
          <a:p>
            <a:pPr algn="ctr"/>
            <a:r>
              <a:rPr lang="en-US" dirty="0"/>
              <a:t>databases, logs, or user-uploaded files</a:t>
            </a:r>
            <a:endParaRPr lang="en-IN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0" smtClean="0"/>
              <a:pPr/>
              <a:t>2</a:t>
            </a:fld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F89419F-4A75-44B0-8CA4-95B5C55F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Persistent Data Matters</a:t>
            </a:r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B8E4D-269B-B233-6123-E2BC49EC229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24826" y="2156484"/>
            <a:ext cx="1260000" cy="1260000"/>
          </a:xfrm>
          <a:prstGeom prst="rect">
            <a:avLst/>
          </a:prstGeom>
        </p:spPr>
      </p:pic>
      <p:pic>
        <p:nvPicPr>
          <p:cNvPr id="8194" name="Picture 2" descr="stateful set&quot; Icon - Download for free – Iconduck">
            <a:extLst>
              <a:ext uri="{FF2B5EF4-FFF2-40B4-BE49-F238E27FC236}">
                <a16:creationId xmlns:a16="http://schemas.microsoft.com/office/drawing/2014/main" id="{C72DAD8A-5C03-6947-A319-68B351AF6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799" y="2156484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502737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51AFD0-B0BB-8169-5B15-38A32AD220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377860"/>
            <a:ext cx="3006000" cy="3462140"/>
          </a:xfrm>
        </p:spPr>
        <p:txBody>
          <a:bodyPr/>
          <a:lstStyle/>
          <a:p>
            <a:pPr algn="ctr"/>
            <a:r>
              <a:rPr lang="en-IN" dirty="0"/>
              <a:t>Volumes are Docker-managed directories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848CCF-6983-2C81-89B3-C53D87EE5E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7131" y="3376246"/>
            <a:ext cx="3006000" cy="3462140"/>
          </a:xfrm>
        </p:spPr>
        <p:txBody>
          <a:bodyPr/>
          <a:lstStyle/>
          <a:p>
            <a:pPr algn="ctr"/>
            <a:r>
              <a:rPr lang="en-IN" dirty="0"/>
              <a:t>They persist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0C90113-A19C-9155-31ED-EB048C5352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14263" y="3377860"/>
            <a:ext cx="3006000" cy="3462140"/>
          </a:xfrm>
        </p:spPr>
        <p:txBody>
          <a:bodyPr/>
          <a:lstStyle/>
          <a:p>
            <a:pPr algn="ctr"/>
            <a:r>
              <a:rPr lang="en-IN" dirty="0"/>
              <a:t>Docker handles volume lifecycle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EAE29-76FB-CF7B-3C4F-5DEBF8FF5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B2B500-B22F-BB70-BE2F-7AD1DF1C8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408EFC-81C4-9FA9-25A8-635CF388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Are Docker Volumes?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96BA8B-2885-6A0A-29C1-660CD72869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36436" y="1756418"/>
            <a:ext cx="1260000" cy="12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13F04C-A11C-194D-5C1C-651AB0F734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87263" y="1756418"/>
            <a:ext cx="1260000" cy="1260000"/>
          </a:xfrm>
          <a:prstGeom prst="rect">
            <a:avLst/>
          </a:prstGeom>
        </p:spPr>
      </p:pic>
      <p:pic>
        <p:nvPicPr>
          <p:cNvPr id="9220" name="Picture 4" descr="Download Free data-save Icons - SVG and PNG formats">
            <a:extLst>
              <a:ext uri="{FF2B5EF4-FFF2-40B4-BE49-F238E27FC236}">
                <a16:creationId xmlns:a16="http://schemas.microsoft.com/office/drawing/2014/main" id="{868050D3-1C2E-16BD-C626-217445A74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165" y="1753190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28391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977AA-824B-4BA7-6AD1-C297C6BF8C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2853129"/>
            <a:ext cx="4590000" cy="361729"/>
          </a:xfrm>
        </p:spPr>
        <p:txBody>
          <a:bodyPr/>
          <a:lstStyle/>
          <a:p>
            <a:pPr algn="ctr"/>
            <a:r>
              <a:rPr lang="en-IN" dirty="0"/>
              <a:t>Data Persistence across container restarts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6122FA-A906-18CF-2568-AD0A52F6B1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28225" y="2865124"/>
            <a:ext cx="4590000" cy="361730"/>
          </a:xfrm>
        </p:spPr>
        <p:txBody>
          <a:bodyPr/>
          <a:lstStyle/>
          <a:p>
            <a:pPr algn="ctr"/>
            <a:r>
              <a:rPr lang="en-US" dirty="0"/>
              <a:t>Decouples data from the container image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CB8A85-4C31-9690-EA9C-3FF6397E751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0391" y="5331277"/>
            <a:ext cx="4590000" cy="361728"/>
          </a:xfrm>
        </p:spPr>
        <p:txBody>
          <a:bodyPr/>
          <a:lstStyle/>
          <a:p>
            <a:pPr algn="ctr"/>
            <a:r>
              <a:rPr lang="en-IN" dirty="0"/>
              <a:t>Easier backup and migration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14E318-543A-C4C6-AD9C-48947F16B6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0706" y="5167873"/>
            <a:ext cx="4590000" cy="525081"/>
          </a:xfrm>
        </p:spPr>
        <p:txBody>
          <a:bodyPr/>
          <a:lstStyle/>
          <a:p>
            <a:pPr algn="ctr"/>
            <a:r>
              <a:rPr lang="en-US" dirty="0"/>
              <a:t>Improved performance compared to bind mounts in some cases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267A7-17EA-312D-65CD-D097FC9B0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9D10E-4076-1D80-717A-62CBDBE1A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AE8FA7-6AFD-1E7C-9859-4F8BA14D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Use Volumes?</a:t>
            </a:r>
          </a:p>
        </p:txBody>
      </p:sp>
      <p:pic>
        <p:nvPicPr>
          <p:cNvPr id="10" name="Picture 4" descr="Download Free data-save Icons - SVG and PNG formats">
            <a:extLst>
              <a:ext uri="{FF2B5EF4-FFF2-40B4-BE49-F238E27FC236}">
                <a16:creationId xmlns:a16="http://schemas.microsoft.com/office/drawing/2014/main" id="{B2F31A29-4CB6-FD0B-4284-E29A692D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999" y="1429725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Unlink icon svg png free download - 2">
            <a:extLst>
              <a:ext uri="{FF2B5EF4-FFF2-40B4-BE49-F238E27FC236}">
                <a16:creationId xmlns:a16="http://schemas.microsoft.com/office/drawing/2014/main" id="{DC39A899-835D-AF31-D7E1-EC005BA79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225" y="1424671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Simple cloud backup icon. Cloud storage synchronization. Vector. 26529445  Vector Art at Vecteezy">
            <a:extLst>
              <a:ext uri="{FF2B5EF4-FFF2-40B4-BE49-F238E27FC236}">
                <a16:creationId xmlns:a16="http://schemas.microsoft.com/office/drawing/2014/main" id="{953296B3-B3BD-1C1F-6D9A-4832A61FE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79017" y="3907873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56A004-3FCC-0FED-0F05-7C687A950C9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53617" y="3727421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69610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E13FA-9376-AAE3-2724-6597AA27C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C73D2-60C5-BE4B-D8B3-251077651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8E2A5CE-D3AF-FB78-7F19-D439ABE8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Volume Commands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0B9DC-7ADF-180B-1EF6-96078C8EAEC6}"/>
              </a:ext>
            </a:extLst>
          </p:cNvPr>
          <p:cNvSpPr txBox="1"/>
          <p:nvPr/>
        </p:nvSpPr>
        <p:spPr bwMode="ltGray">
          <a:xfrm>
            <a:off x="3064605" y="1761252"/>
            <a:ext cx="5069692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/>
              <a:t># Create a named volume</a:t>
            </a:r>
          </a:p>
          <a:p>
            <a:r>
              <a:rPr lang="en-IN" sz="1200" dirty="0"/>
              <a:t>docker volume create </a:t>
            </a:r>
            <a:r>
              <a:rPr lang="en-IN" sz="1200" dirty="0" err="1"/>
              <a:t>myvolume</a:t>
            </a:r>
            <a:endParaRPr lang="en-IN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15E9E-445E-5941-5F28-6D440FFDCC04}"/>
              </a:ext>
            </a:extLst>
          </p:cNvPr>
          <p:cNvSpPr txBox="1"/>
          <p:nvPr/>
        </p:nvSpPr>
        <p:spPr bwMode="ltGray">
          <a:xfrm>
            <a:off x="3093375" y="2632529"/>
            <a:ext cx="5040922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# Run a container and attach the volume</a:t>
            </a:r>
          </a:p>
          <a:p>
            <a:r>
              <a:rPr lang="en-IN" sz="1200" dirty="0">
                <a:latin typeface="+mn-lt"/>
              </a:rPr>
              <a:t>docker run -d -v </a:t>
            </a:r>
            <a:r>
              <a:rPr lang="en-IN" sz="1200" dirty="0" err="1">
                <a:latin typeface="+mn-lt"/>
              </a:rPr>
              <a:t>myvolume</a:t>
            </a:r>
            <a:r>
              <a:rPr lang="en-IN" sz="1200" dirty="0">
                <a:latin typeface="+mn-lt"/>
              </a:rPr>
              <a:t>:/data nginx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DECDD9-7AF5-6827-F4A9-E1CD45120CA3}"/>
              </a:ext>
            </a:extLst>
          </p:cNvPr>
          <p:cNvSpPr txBox="1"/>
          <p:nvPr/>
        </p:nvSpPr>
        <p:spPr bwMode="ltGray">
          <a:xfrm>
            <a:off x="3093375" y="3441090"/>
            <a:ext cx="5040922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# List all volumes</a:t>
            </a:r>
          </a:p>
          <a:p>
            <a:r>
              <a:rPr lang="en-IN" sz="1200" dirty="0">
                <a:latin typeface="+mn-lt"/>
              </a:rPr>
              <a:t>docker volume 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D6BBA6-5FB4-24D4-4F7B-F5B05710C8A2}"/>
              </a:ext>
            </a:extLst>
          </p:cNvPr>
          <p:cNvSpPr txBox="1"/>
          <p:nvPr/>
        </p:nvSpPr>
        <p:spPr bwMode="ltGray">
          <a:xfrm>
            <a:off x="3093375" y="4308458"/>
            <a:ext cx="5040922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# Inspect a volume</a:t>
            </a:r>
          </a:p>
          <a:p>
            <a:r>
              <a:rPr lang="en-IN" sz="1200" dirty="0">
                <a:latin typeface="+mn-lt"/>
              </a:rPr>
              <a:t>docker volume inspect </a:t>
            </a:r>
            <a:r>
              <a:rPr lang="en-IN" sz="1200" dirty="0" err="1">
                <a:latin typeface="+mn-lt"/>
              </a:rPr>
              <a:t>myvolume</a:t>
            </a:r>
            <a:endParaRPr lang="en-IN" sz="1200" dirty="0">
              <a:latin typeface="+mn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9ACA02-1D04-3A87-2AF0-4BFA2AAFEA10}"/>
              </a:ext>
            </a:extLst>
          </p:cNvPr>
          <p:cNvSpPr/>
          <p:nvPr/>
        </p:nvSpPr>
        <p:spPr bwMode="auto">
          <a:xfrm>
            <a:off x="2339378" y="1844407"/>
            <a:ext cx="432000" cy="432000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1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35E455-2C17-1FE8-5C7F-0D02A87851E1}"/>
              </a:ext>
            </a:extLst>
          </p:cNvPr>
          <p:cNvSpPr/>
          <p:nvPr/>
        </p:nvSpPr>
        <p:spPr bwMode="auto">
          <a:xfrm>
            <a:off x="2339377" y="2705545"/>
            <a:ext cx="432000" cy="432000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2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F3C74AF-FFBC-B716-9A13-84197655D8BC}"/>
              </a:ext>
            </a:extLst>
          </p:cNvPr>
          <p:cNvSpPr/>
          <p:nvPr/>
        </p:nvSpPr>
        <p:spPr bwMode="auto">
          <a:xfrm>
            <a:off x="2339378" y="3491675"/>
            <a:ext cx="432000" cy="432000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3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279D14-B068-B04A-1DEB-04F6576BAF56}"/>
              </a:ext>
            </a:extLst>
          </p:cNvPr>
          <p:cNvSpPr/>
          <p:nvPr/>
        </p:nvSpPr>
        <p:spPr bwMode="auto">
          <a:xfrm>
            <a:off x="2339378" y="4338123"/>
            <a:ext cx="432000" cy="432000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4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3360579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0C301-BFC9-31DE-7861-50EBCE232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BAD8FC-1B15-21C8-A91F-6DD0AF39C7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779836"/>
            <a:ext cx="3006000" cy="3060163"/>
          </a:xfrm>
        </p:spPr>
        <p:txBody>
          <a:bodyPr/>
          <a:lstStyle/>
          <a:p>
            <a:pPr algn="ctr"/>
            <a:r>
              <a:rPr lang="en-US" dirty="0"/>
              <a:t>With each other </a:t>
            </a:r>
          </a:p>
          <a:p>
            <a:pPr algn="ctr"/>
            <a:r>
              <a:rPr lang="en-US" dirty="0"/>
              <a:t>(e.g., app ↔ database)</a:t>
            </a:r>
            <a:endParaRPr lang="en-IN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9CC2E30-F3FB-0708-F173-08C95C12ADE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7131" y="3778222"/>
            <a:ext cx="3006000" cy="3060163"/>
          </a:xfrm>
        </p:spPr>
        <p:txBody>
          <a:bodyPr/>
          <a:lstStyle/>
          <a:p>
            <a:pPr algn="ctr"/>
            <a:r>
              <a:rPr lang="en-IN" dirty="0"/>
              <a:t>With the host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B0151D-3DDE-252D-EE5B-F041CC4AB13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14263" y="3779836"/>
            <a:ext cx="3006000" cy="3060163"/>
          </a:xfrm>
        </p:spPr>
        <p:txBody>
          <a:bodyPr/>
          <a:lstStyle/>
          <a:p>
            <a:pPr algn="ctr"/>
            <a:r>
              <a:rPr lang="en-IN" dirty="0"/>
              <a:t>With external networks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8A828C-28DC-E45A-CD8E-A477CE345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0" smtClean="0"/>
              <a:pPr/>
              <a:t>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CF2687-DF57-4525-8DFE-4BE20F76D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D2B8C48-32C5-1730-B3C8-2B623150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Networking Essentials</a:t>
            </a:r>
            <a:endParaRPr lang="en-GB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C9B7C2-37DD-062B-61A6-E251699AAB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87165" y="2259196"/>
            <a:ext cx="1260000" cy="1260000"/>
          </a:xfrm>
          <a:prstGeom prst="rect">
            <a:avLst/>
          </a:prstGeom>
        </p:spPr>
      </p:pic>
      <p:pic>
        <p:nvPicPr>
          <p:cNvPr id="11268" name="Picture 4" descr="Multy Task Svg Png Icon Free Download (#525900) - OnlineWebFonts.COM">
            <a:extLst>
              <a:ext uri="{FF2B5EF4-FFF2-40B4-BE49-F238E27FC236}">
                <a16:creationId xmlns:a16="http://schemas.microsoft.com/office/drawing/2014/main" id="{E1AA3B5A-450E-28D0-D643-2F7805D5F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705" y="2259196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04B063-1521-E8F2-C328-8D0595974A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87263" y="2259196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4483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20420-D681-EB2F-048E-2B9D8E5EE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B7BAD0-8DF1-6C78-1074-F15B2D943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A12B9D-EDA1-E80F-8384-67DC1C11B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50FF267-816A-CD61-EE0E-514F0804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Network Drivers</a:t>
            </a:r>
            <a:endParaRPr lang="en-GB" noProof="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9A99218-E604-4D56-66B0-1063060C7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5864"/>
              </p:ext>
            </p:extLst>
          </p:nvPr>
        </p:nvGraphicFramePr>
        <p:xfrm>
          <a:off x="2379785" y="2143110"/>
          <a:ext cx="5301100" cy="287215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73015">
                  <a:extLst>
                    <a:ext uri="{9D8B030D-6E8A-4147-A177-3AD203B41FA5}">
                      <a16:colId xmlns:a16="http://schemas.microsoft.com/office/drawing/2014/main" val="1566738989"/>
                    </a:ext>
                  </a:extLst>
                </a:gridCol>
                <a:gridCol w="4328085">
                  <a:extLst>
                    <a:ext uri="{9D8B030D-6E8A-4147-A177-3AD203B41FA5}">
                      <a16:colId xmlns:a16="http://schemas.microsoft.com/office/drawing/2014/main" val="2089418114"/>
                    </a:ext>
                  </a:extLst>
                </a:gridCol>
              </a:tblGrid>
              <a:tr h="574431"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/>
                        <a:t>Driver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/>
                        <a:t>Use Case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918381"/>
                  </a:ext>
                </a:extLst>
              </a:tr>
              <a:tr h="574431">
                <a:tc>
                  <a:txBody>
                    <a:bodyPr/>
                    <a:lstStyle/>
                    <a:p>
                      <a:r>
                        <a:rPr lang="en-IN" sz="1200" b="0" dirty="0"/>
                        <a:t>bridge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/>
                        <a:t>Default for standalone containers on a single host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691298"/>
                  </a:ext>
                </a:extLst>
              </a:tr>
              <a:tr h="574431">
                <a:tc>
                  <a:txBody>
                    <a:bodyPr/>
                    <a:lstStyle/>
                    <a:p>
                      <a:r>
                        <a:rPr lang="en-IN" sz="1200" b="0"/>
                        <a:t>host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/>
                        <a:t>Uses host’s network stack (Linux only)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8856747"/>
                  </a:ext>
                </a:extLst>
              </a:tr>
              <a:tr h="574431">
                <a:tc>
                  <a:txBody>
                    <a:bodyPr/>
                    <a:lstStyle/>
                    <a:p>
                      <a:r>
                        <a:rPr lang="en-IN" sz="1200" b="0"/>
                        <a:t>overlay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b="0"/>
                        <a:t>Multi-host networking (Docker Swarm)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953976"/>
                  </a:ext>
                </a:extLst>
              </a:tr>
              <a:tr h="574431">
                <a:tc>
                  <a:txBody>
                    <a:bodyPr/>
                    <a:lstStyle/>
                    <a:p>
                      <a:r>
                        <a:rPr lang="en-IN" sz="1200" b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No network; container is completely isolated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12319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C7E4F24-D12A-0679-1D6D-E8663AE37142}"/>
              </a:ext>
            </a:extLst>
          </p:cNvPr>
          <p:cNvSpPr txBox="1"/>
          <p:nvPr/>
        </p:nvSpPr>
        <p:spPr bwMode="ltGray">
          <a:xfrm>
            <a:off x="2496704" y="1748915"/>
            <a:ext cx="5040922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+mn-lt"/>
              </a:rPr>
              <a:t>Docker provides several network drivers, each with specific use cases</a:t>
            </a:r>
            <a:endParaRPr lang="en-IN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4814434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E70B0C-F4A9-3656-0110-27C13A889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F57A2-E865-282D-EC92-5DA8F0BB3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1547F2-DCA7-0726-EE58-B45523FB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Networking Commands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3F06C-9EEE-3113-B30A-6EC29D66CA54}"/>
              </a:ext>
            </a:extLst>
          </p:cNvPr>
          <p:cNvSpPr txBox="1"/>
          <p:nvPr/>
        </p:nvSpPr>
        <p:spPr bwMode="ltGray">
          <a:xfrm>
            <a:off x="2990286" y="3521198"/>
            <a:ext cx="5039710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# Run a container on a specific network</a:t>
            </a:r>
          </a:p>
          <a:p>
            <a:r>
              <a:rPr lang="en-IN" sz="1200" dirty="0">
                <a:latin typeface="+mn-lt"/>
              </a:rPr>
              <a:t>docker run --network=</a:t>
            </a:r>
            <a:r>
              <a:rPr lang="en-IN" sz="1200" dirty="0" err="1">
                <a:latin typeface="+mn-lt"/>
              </a:rPr>
              <a:t>mynet</a:t>
            </a:r>
            <a:r>
              <a:rPr lang="en-IN" sz="1200" dirty="0">
                <a:latin typeface="+mn-lt"/>
              </a:rPr>
              <a:t> nginx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6427C-5E19-69E6-279A-2CAA0378CC3D}"/>
              </a:ext>
            </a:extLst>
          </p:cNvPr>
          <p:cNvSpPr txBox="1"/>
          <p:nvPr/>
        </p:nvSpPr>
        <p:spPr bwMode="ltGray">
          <a:xfrm>
            <a:off x="2989074" y="1798922"/>
            <a:ext cx="5040922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# List networks</a:t>
            </a:r>
          </a:p>
          <a:p>
            <a:r>
              <a:rPr lang="en-IN" sz="1200" dirty="0">
                <a:latin typeface="+mn-lt"/>
              </a:rPr>
              <a:t>docker network 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232EAF-7F5A-731E-A55A-CB442CE10394}"/>
              </a:ext>
            </a:extLst>
          </p:cNvPr>
          <p:cNvSpPr txBox="1"/>
          <p:nvPr/>
        </p:nvSpPr>
        <p:spPr bwMode="ltGray">
          <a:xfrm>
            <a:off x="2989074" y="2669625"/>
            <a:ext cx="5040922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# Create a custom bridge network</a:t>
            </a:r>
          </a:p>
          <a:p>
            <a:r>
              <a:rPr lang="en-IN" sz="1200" dirty="0">
                <a:latin typeface="+mn-lt"/>
              </a:rPr>
              <a:t>docker network create </a:t>
            </a:r>
            <a:r>
              <a:rPr lang="en-IN" sz="1200" dirty="0" err="1">
                <a:latin typeface="+mn-lt"/>
              </a:rPr>
              <a:t>mynet</a:t>
            </a:r>
            <a:endParaRPr lang="en-IN" sz="1200" dirty="0"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CCA17D-9114-38CB-EF67-FF20A9D40F66}"/>
              </a:ext>
            </a:extLst>
          </p:cNvPr>
          <p:cNvSpPr/>
          <p:nvPr/>
        </p:nvSpPr>
        <p:spPr bwMode="auto">
          <a:xfrm>
            <a:off x="2339378" y="1802793"/>
            <a:ext cx="432000" cy="432000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1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1EA74A-F910-83AE-172A-312949146B85}"/>
              </a:ext>
            </a:extLst>
          </p:cNvPr>
          <p:cNvSpPr/>
          <p:nvPr/>
        </p:nvSpPr>
        <p:spPr bwMode="auto">
          <a:xfrm>
            <a:off x="2339377" y="2663931"/>
            <a:ext cx="432000" cy="432000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2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39D8D4-CC49-517C-929B-9C57013CE08E}"/>
              </a:ext>
            </a:extLst>
          </p:cNvPr>
          <p:cNvSpPr/>
          <p:nvPr/>
        </p:nvSpPr>
        <p:spPr bwMode="auto">
          <a:xfrm>
            <a:off x="2339378" y="3521198"/>
            <a:ext cx="432000" cy="432000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3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3780531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Deutsche Bank title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53EA2D11-DF2B-4BDB-BAF4-F4AE0A137879}"/>
    </a:ext>
  </a:extLst>
</a:theme>
</file>

<file path=ppt/theme/theme2.xml><?xml version="1.0" encoding="utf-8"?>
<a:theme xmlns:a="http://schemas.openxmlformats.org/drawingml/2006/main" name="Deutsche Bank content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03834664-6782-4666-862B-88381C97A3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 1 Docker</Template>
  <TotalTime>270</TotalTime>
  <Words>1141</Words>
  <Application>Microsoft Office PowerPoint</Application>
  <PresentationFormat>Custom</PresentationFormat>
  <Paragraphs>242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Wingdings</vt:lpstr>
      <vt:lpstr>Arial</vt:lpstr>
      <vt:lpstr>Deutsche Bank Text</vt:lpstr>
      <vt:lpstr>Deutsche Bank title master 2024 05</vt:lpstr>
      <vt:lpstr>Deutsche Bank content master 2024 05</vt:lpstr>
      <vt:lpstr>PowerPoint Presentation</vt:lpstr>
      <vt:lpstr>Agenda</vt:lpstr>
      <vt:lpstr>Why Persistent Data Matters</vt:lpstr>
      <vt:lpstr>What Are Docker Volumes?</vt:lpstr>
      <vt:lpstr>Why Use Volumes?</vt:lpstr>
      <vt:lpstr>Basic Volume Commands</vt:lpstr>
      <vt:lpstr>Docker Networking Essentials</vt:lpstr>
      <vt:lpstr>Docker Network Drivers</vt:lpstr>
      <vt:lpstr>Basic Networking Commands</vt:lpstr>
      <vt:lpstr>Docker Compose: Multi-Container Applications</vt:lpstr>
      <vt:lpstr>How It Works Together</vt:lpstr>
      <vt:lpstr>What is docker-compose.yml? A YAML configuration file that defines</vt:lpstr>
      <vt:lpstr>Basic docker-compose.yml Example</vt:lpstr>
      <vt:lpstr>Common Commands – Docker Compose</vt:lpstr>
      <vt:lpstr>What is Docker Hub?</vt:lpstr>
      <vt:lpstr>Working with Docker Hub</vt:lpstr>
      <vt:lpstr>Private Repositories - Why use them?</vt:lpstr>
      <vt:lpstr>Why Optimize Docker Images?</vt:lpstr>
      <vt:lpstr>Use .dockerignore</vt:lpstr>
      <vt:lpstr>Summary of Best Practices</vt:lpstr>
      <vt:lpstr>Debugging and Logging in Docker</vt:lpstr>
      <vt:lpstr>Why Security Considerations in Docker</vt:lpstr>
      <vt:lpstr>Use Trusted Base Images</vt:lpstr>
      <vt:lpstr>Best Practices Summary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Rakesh Sharma</dc:creator>
  <cp:keywords/>
  <dc:description/>
  <cp:lastModifiedBy>Rakesh Sharma</cp:lastModifiedBy>
  <cp:revision>19</cp:revision>
  <dcterms:created xsi:type="dcterms:W3CDTF">2025-06-18T06:57:35Z</dcterms:created>
  <dcterms:modified xsi:type="dcterms:W3CDTF">2025-06-18T12:29:34Z</dcterms:modified>
  <cp:category/>
</cp:coreProperties>
</file>